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</p:sldMasterIdLst>
  <p:notesMasterIdLst>
    <p:notesMasterId r:id="rId34"/>
  </p:notesMasterIdLst>
  <p:sldIdLst>
    <p:sldId id="312" r:id="rId3"/>
    <p:sldId id="313" r:id="rId4"/>
    <p:sldId id="334" r:id="rId5"/>
    <p:sldId id="328" r:id="rId6"/>
    <p:sldId id="336" r:id="rId7"/>
    <p:sldId id="335" r:id="rId8"/>
    <p:sldId id="316" r:id="rId9"/>
    <p:sldId id="321" r:id="rId10"/>
    <p:sldId id="342" r:id="rId11"/>
    <p:sldId id="326" r:id="rId12"/>
    <p:sldId id="327" r:id="rId13"/>
    <p:sldId id="323" r:id="rId14"/>
    <p:sldId id="311" r:id="rId15"/>
    <p:sldId id="317" r:id="rId16"/>
    <p:sldId id="318" r:id="rId17"/>
    <p:sldId id="319" r:id="rId18"/>
    <p:sldId id="320" r:id="rId19"/>
    <p:sldId id="329" r:id="rId20"/>
    <p:sldId id="330" r:id="rId21"/>
    <p:sldId id="344" r:id="rId22"/>
    <p:sldId id="337" r:id="rId23"/>
    <p:sldId id="343" r:id="rId24"/>
    <p:sldId id="345" r:id="rId25"/>
    <p:sldId id="339" r:id="rId26"/>
    <p:sldId id="338" r:id="rId27"/>
    <p:sldId id="340" r:id="rId28"/>
    <p:sldId id="332" r:id="rId29"/>
    <p:sldId id="333" r:id="rId30"/>
    <p:sldId id="346" r:id="rId31"/>
    <p:sldId id="341" r:id="rId32"/>
    <p:sldId id="324" r:id="rId33"/>
  </p:sldIdLst>
  <p:sldSz cx="6858000" cy="9144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AE64E"/>
    <a:srgbClr val="666699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4676" autoAdjust="0"/>
  </p:normalViewPr>
  <p:slideViewPr>
    <p:cSldViewPr>
      <p:cViewPr>
        <p:scale>
          <a:sx n="96" d="100"/>
          <a:sy n="96" d="100"/>
        </p:scale>
        <p:origin x="-1272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397225-D67D-45F7-BA7B-B360ED2B04ED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36ED24-258F-4A26-BF47-D1ADC6117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8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6743700" y="4233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6858000" cy="274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09537" y="8521701"/>
            <a:ext cx="662463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0" y="2743200"/>
            <a:ext cx="66246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4300" y="203200"/>
            <a:ext cx="6624638" cy="872913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0400" y="2336800"/>
            <a:ext cx="457200" cy="736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86125" y="2336800"/>
            <a:ext cx="314325" cy="5609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14224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E285-417E-4F68-87AE-E950E6B3B9AF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dirty="0"/>
              <a:t>IBTTA Plano Workshop May 17</a:t>
            </a:r>
            <a:r>
              <a:rPr lang="en-US" baseline="30000" dirty="0"/>
              <a:t>th</a:t>
            </a:r>
            <a:r>
              <a:rPr lang="en-US" dirty="0"/>
              <a:t> 2011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257550" y="24384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4C8610-AB3E-4EE2-94DC-63014EC84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2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3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8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2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5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2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3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2990-DBCE-4526-A39D-4812C370AE24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1838" y="1369485"/>
            <a:ext cx="342900" cy="5884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B2AEE-42E2-4FDA-AD55-B07D069AC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4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14300" y="3048000"/>
            <a:ext cx="662463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6681" y="190500"/>
            <a:ext cx="6624638" cy="28532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09537" y="8521701"/>
            <a:ext cx="662463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4300" y="203200"/>
            <a:ext cx="6624638" cy="872913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14300" y="3251200"/>
            <a:ext cx="66246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3200400" y="28194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3271838" y="2946400"/>
            <a:ext cx="314325" cy="5609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9" y="3657601"/>
            <a:ext cx="4860131" cy="2230967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D597-2E54-448A-BCF4-5B05D3C8FEC9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57550" y="2931585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9308A7-2464-4F91-A7CA-362ADAC2D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3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3429000" y="2933701"/>
            <a:ext cx="0" cy="558376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14300" y="1828800"/>
            <a:ext cx="662463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9537" y="8521700"/>
            <a:ext cx="6624638" cy="4148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14300" y="1706033"/>
            <a:ext cx="66246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14300" y="207434"/>
            <a:ext cx="6624638" cy="872913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3200400" y="1274233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3271838" y="1401234"/>
            <a:ext cx="314325" cy="5609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593498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226314" y="3295178"/>
            <a:ext cx="3031236" cy="50912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87EB-2AA9-43F7-9FC0-48A3033182BC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" y="8547101"/>
            <a:ext cx="268605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57550" y="1390652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A042119-7F37-465C-9AB9-0472963A3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02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3A93-D8FB-4A87-A3FA-9B5C52375E3A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1"/>
            <a:ext cx="6858000" cy="2074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9537" y="8521701"/>
            <a:ext cx="662463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300" y="211667"/>
            <a:ext cx="6624638" cy="872913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16ED-A50D-4C92-8368-2CEE56F0010C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00400" y="8432801"/>
            <a:ext cx="457200" cy="5884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022D3-7EF6-4982-992E-F3156D067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5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4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6858000" cy="18584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1919" y="8517467"/>
            <a:ext cx="662463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343400" y="8540752"/>
            <a:ext cx="2283619" cy="486833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46D7D73-F191-453B-B24B-7F8B3FAB190E}" type="datetimeFigureOut">
              <a:rPr lang="en-US"/>
              <a:pPr>
                <a:defRPr/>
              </a:pPr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8547101"/>
            <a:ext cx="2686050" cy="488951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" y="207434"/>
            <a:ext cx="6624638" cy="872913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4300" y="1701800"/>
            <a:ext cx="662463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0400" y="1274233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71838" y="1401234"/>
            <a:ext cx="314325" cy="5609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257550" y="1386418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09A076-9BCB-4C60-B09A-B029B07AF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518" name="Title Placeholder 21"/>
          <p:cNvSpPr>
            <a:spLocks noGrp="1"/>
          </p:cNvSpPr>
          <p:nvPr>
            <p:ph type="title"/>
          </p:nvPr>
        </p:nvSpPr>
        <p:spPr bwMode="auto">
          <a:xfrm>
            <a:off x="226219" y="304801"/>
            <a:ext cx="6400800" cy="10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6219" y="2032000"/>
            <a:ext cx="6400800" cy="61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6F7D9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6F7D94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5AA2AE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F15C-DAA8-4CFC-AD65-84A4CA42469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980A-A520-4C8E-A383-F3CD00B65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2900" y="2235200"/>
            <a:ext cx="641073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6F7D9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Connected Vehicle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Pilot Deployment Testing and Certification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5605669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766898"/>
            <a:ext cx="517525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Physical Overview of Connected Vehicle Communication System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" y="5715000"/>
            <a:ext cx="5745163" cy="263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851894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Example of a Signal Phase and Timing (SPaT) Data Flow Requirement Evaluation</a:t>
            </a:r>
          </a:p>
          <a:p>
            <a:endParaRPr lang="en-US" dirty="0">
              <a:solidFill>
                <a:srgbClr val="0070C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2A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High Priority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from RSE (infrastructure) to OBE (vehicle)</a:t>
            </a:r>
          </a:p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2B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Low Priority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from Clearinghouse to RSE or a Warehouse to an OBE – future revision of  CV test/certification requirements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11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20" y="3962400"/>
            <a:ext cx="5350579" cy="40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11" y="374478"/>
            <a:ext cx="513524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763" y="3200400"/>
            <a:ext cx="266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Functional Working Model of  SPaT Message Exchange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3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0141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CV Certification Program Key Concepts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Recognized Test Labs - </a:t>
            </a:r>
            <a:r>
              <a:rPr lang="en-US" sz="1100" dirty="0" smtClean="0"/>
              <a:t>Plans for ISO 17025 Accreditation after Pilots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Validated Test Equipment – </a:t>
            </a:r>
            <a:r>
              <a:rPr lang="en-US" sz="1100" dirty="0" smtClean="0"/>
              <a:t>US DOT Sponsored Testing Rounds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Common Test Procedures/Scripts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Applicant Confidentiality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Dispute Resolution Process (for non-compliant products)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Listing on Directory of Certified Devices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Guidelines for Management of Change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Guidelines for Certification Marking and Usage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Market Surveillance against false certification/compliance/conformance claims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6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04800" y="1069192"/>
            <a:ext cx="5791200" cy="7704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6F7D9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CV Pilot Deployment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Certification Process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7" y="3011306"/>
            <a:ext cx="6553200" cy="37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28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Origin of Certification</a:t>
            </a:r>
          </a:p>
          <a:p>
            <a:r>
              <a:rPr lang="en-US" dirty="0" smtClean="0">
                <a:cs typeface="Arial" panose="020B0604020202020204" pitchFamily="34" charset="0"/>
              </a:rPr>
              <a:t>Requirements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90600"/>
            <a:ext cx="553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CV Pilot Deployment Certification Test Plan Scoping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376363"/>
            <a:ext cx="4233862" cy="69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64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90600"/>
            <a:ext cx="481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Lab Engagement for CV Certification Testing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585913"/>
            <a:ext cx="5023617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27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90600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 CV Certification Testing Phase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395413"/>
            <a:ext cx="4929187" cy="669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2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CV Certification Review/Approval Process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3" y="1828800"/>
            <a:ext cx="51339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67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Summary of Conformity Assessment Roles &amp; Actions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64008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CV Deployment Site Operators</a:t>
            </a:r>
          </a:p>
          <a:p>
            <a:endParaRPr lang="en-US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Develop Product Requirements –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What equipment features/functionality does your plan implement?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What performance do you want the equipment to exhibit?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  Feedback to COC on direction of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  Participation with OmniAir to add stakeholder voice to requirements, technology advancement direction and make the process better as ITS grows.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400" b="1" u="sng" dirty="0" smtClean="0"/>
              <a:t>Certification Operating Council or Future Certification Organization</a:t>
            </a:r>
          </a:p>
          <a:p>
            <a:endParaRPr lang="en-US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Create and maintain Interoperable Feature Statement (IFS) and Protocol Implementation Conformance Statement (PICS)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Develop test methods to demonstrate requirement conformance &amp;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Validate test tools/equipment/methods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Send Product Information Application Form and PIC Scoping Packet to Applicant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Review product features and information to determine requirement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Have </a:t>
            </a:r>
            <a:r>
              <a:rPr lang="en-US" sz="1200" dirty="0" smtClean="0"/>
              <a:t>discussion </a:t>
            </a:r>
            <a:r>
              <a:rPr lang="en-US" sz="1200" dirty="0"/>
              <a:t>with </a:t>
            </a:r>
            <a:r>
              <a:rPr lang="en-US" sz="1200" dirty="0" smtClean="0"/>
              <a:t>Applicant for </a:t>
            </a:r>
            <a:r>
              <a:rPr lang="en-US" sz="1200" dirty="0"/>
              <a:t>agreement on </a:t>
            </a:r>
            <a:r>
              <a:rPr lang="en-US" sz="1200" dirty="0" smtClean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Prepare Product Requirement Test Plan – Send test plans and list of authorized test labs to applicant.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Receives confirmation of test project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Review of conformance demonstration exhibits – product information, test reports, photos, test data,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Make Determination of Conformance to all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Issues Conformance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List Product Certification on website (TBD)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Changes in device design, materials will make judgment on re-evaluating device to maintain certification or determine if new evaluation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u="sng" dirty="0" smtClean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117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861" y="6096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Summary of Conformity Assessment Roles &amp;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835" y="1199322"/>
            <a:ext cx="6019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Applicant (Device Manufacturers)</a:t>
            </a:r>
          </a:p>
          <a:p>
            <a:endParaRPr lang="en-US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Develop devices to meet Deployment Site or other customer specification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Contact the COC with CV Certification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Complete and return CV Certification Application and requested product information to COC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Have discussion with COC for agreement 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Receive CV Certification Test Plan and List of Recognized Test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Contact lab(s) of your choosing from RTL list and request a quote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Send lab the product information and test plan received from COC for quoting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Review Quotes and choose lab to conduct testing – subject to individual lab business terms and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After confirmation of testing schedule – ship requested samples, support equipment, documentation, etc. to 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Respond to lab communications of issues/failures with project direction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Receive Test Reports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Receive Certification documentation and Certification Mark Usage Guidelines for demonstrated and approved conformity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400" b="1" u="sng" dirty="0" smtClean="0"/>
              <a:t>Recognized Test  Lab</a:t>
            </a:r>
          </a:p>
          <a:p>
            <a:endParaRPr lang="en-US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Receive and review test plan/product information from Applicant and provide quotation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Process accepted quote and schedule test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Send sample, support equipment, documentation requests to Applicant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Conducts testing per COC test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Contacts Applicant with issues or failures impacting testing/certification outcome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With Applicant permission – contacts COC for dispute resolution; if necessary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Provides testing status updates as requested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Reviews test data, compiles final report, conducts internal quality and accuracy review of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Sends Final Report to Applicant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Sends COC final report; if compliant for all requirements for Certification Review and Attestation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Provides information/addresses questions about testing conducted.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864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26" y="511164"/>
            <a:ext cx="640080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	</a:t>
            </a:r>
            <a:r>
              <a:rPr lang="en-US" sz="2800" u="sng" dirty="0" smtClean="0">
                <a:solidFill>
                  <a:srgbClr val="0070C0"/>
                </a:solidFill>
                <a:latin typeface="+mn-lt"/>
              </a:rPr>
              <a:t>Topics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Conformance Assessment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Benefits and Values of Certification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CV Pilot Certification Program Goals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Scope of Pilot Certification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SPaT example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Key Program Concepts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Program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Origin of Certification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Test Plan Scoping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Lab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Testing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Certification Review/Approval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Summary of Roles/Actions of Conformance Entities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CV Certification for other Deployments &amp; OEMs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Future Lab Accreditation </a:t>
            </a:r>
            <a:r>
              <a:rPr lang="en-US" sz="2000" dirty="0" smtClean="0">
                <a:cs typeface="Arial" panose="020B0604020202020204" pitchFamily="34" charset="0"/>
              </a:rPr>
              <a:t>Plans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Interoperability Testing – Plugfests and Test Beds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Arial" panose="020B0604020202020204" pitchFamily="34" charset="0"/>
              </a:rPr>
              <a:t>Next Steps and Upcoming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endParaRPr lang="en-US" sz="2800" u="sng" dirty="0">
              <a:solidFill>
                <a:srgbClr val="0070C0"/>
              </a:solidFill>
              <a:latin typeface="+mn-lt"/>
            </a:endParaRPr>
          </a:p>
          <a:p>
            <a:endParaRPr lang="en-US" u="sng" dirty="0" smtClean="0">
              <a:solidFill>
                <a:srgbClr val="0070C0"/>
              </a:solidFill>
              <a:latin typeface="+mn-lt"/>
            </a:endParaRPr>
          </a:p>
          <a:p>
            <a:endParaRPr lang="en-US" sz="2800" u="sng" dirty="0">
              <a:solidFill>
                <a:srgbClr val="0070C0"/>
              </a:solidFill>
              <a:latin typeface="+mn-lt"/>
            </a:endParaRPr>
          </a:p>
          <a:p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Open Discussion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503" y="144780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Questions, Feedback,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2900" y="2235200"/>
            <a:ext cx="641073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6F7D9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Certification – ITS Deployments and Device Manufacturers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(outside the USDOT sponsored Pilot Programs)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5605669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7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934200"/>
            <a:ext cx="10858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57199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Proposed Certification Solutions for Deployment Sites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 &amp; Device Manufacturers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8470"/>
            <a:ext cx="547823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718" y="6096000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Mirrors USDOT CV Pilot Deployment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other requirements of interest – regulatory, safety,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Collaboration driven program with stakeholders for requirement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Expansion of new certification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0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324600" cy="49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6248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Possible  Areas New Requirements – out of Pilot Scope</a:t>
            </a:r>
          </a:p>
          <a:p>
            <a:endParaRPr lang="en-US" sz="900" dirty="0">
              <a:solidFill>
                <a:srgbClr val="0070C0"/>
              </a:solidFill>
              <a:latin typeface="+mn-lt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+mn-lt"/>
              </a:rPr>
              <a:t>Deployers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’ Plans for Implementation?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21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2900" y="2235200"/>
            <a:ext cx="641073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6F7D9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Laboratory Accreditation Plans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5605669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5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Future  Laboratory Accreditation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71265"/>
            <a:ext cx="5791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Accreditation?</a:t>
            </a:r>
          </a:p>
          <a:p>
            <a:endParaRPr lang="en-US" sz="1000" dirty="0"/>
          </a:p>
          <a:p>
            <a:r>
              <a:rPr lang="en-US" sz="1400" dirty="0"/>
              <a:t>Accreditation is a process that helps one or more parties have confidence in another party's competence to carry out some conformity assessment activity. </a:t>
            </a:r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Does Accreditation Work?</a:t>
            </a:r>
            <a:endParaRPr lang="en-US" sz="1400" dirty="0" smtClean="0"/>
          </a:p>
          <a:p>
            <a:endParaRPr lang="en-US" sz="1000" dirty="0" smtClean="0"/>
          </a:p>
          <a:p>
            <a:r>
              <a:rPr lang="en-US" sz="1400" dirty="0"/>
              <a:t>Parties seeking accreditation must meet requirements and generally be audited to demonstrate compliance with those requirements. In </a:t>
            </a:r>
            <a:r>
              <a:rPr lang="en-US" sz="1400" dirty="0" smtClean="0"/>
              <a:t>Connected Vehicle DSRC testing  -ISO/IEC 17025 General Requirements for the Competence of Testing and Calibration Laboratories will be required. It strongly focuses on the party’s management system.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Difference Between Accreditation and Quality Management System Registration Processes?</a:t>
            </a:r>
          </a:p>
          <a:p>
            <a:endParaRPr lang="en-US" sz="1000" dirty="0" smtClean="0"/>
          </a:p>
          <a:p>
            <a:r>
              <a:rPr lang="en-US" sz="1400" dirty="0" smtClean="0"/>
              <a:t>Accreditation </a:t>
            </a:r>
            <a:r>
              <a:rPr lang="en-US" sz="1400" dirty="0"/>
              <a:t>invokes competence requirements and specifies how certain activities must be performed while quality management system registration requirements focus on meeting customer needs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219200" y="6248400"/>
            <a:ext cx="4495800" cy="198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Timeline: After Pilot Deployments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Refinement of Specific Test Methodologies for Defined Scope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Engagement with Third Party Accreditation Organizations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Lab Preparation for Scope Expansion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Audits/Competency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767592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2900" y="2235200"/>
            <a:ext cx="641073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6F7D9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Testing and the Importance of Plugfests and Test Beds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5605669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086" y="523461"/>
            <a:ext cx="54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Interoperability Testing –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</a:rPr>
              <a:t> The Importance of PlugFests and Test Beds 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169792"/>
            <a:ext cx="3810000" cy="1497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According to Merriam-Webster </a:t>
            </a:r>
            <a:r>
              <a:rPr lang="en-US" dirty="0" smtClean="0"/>
              <a:t>Interoperability </a:t>
            </a:r>
            <a:r>
              <a:rPr lang="en-US" dirty="0"/>
              <a:t>is the “ability of a system to work with or use the parts or equipment of another system”.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9718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expand the adoption of new interoperable technologies in products, standards and use cases are developed and must then be tested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Plugfests or interoperability events are good ways to generate initial trusted test data and performance.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Plugfests require </a:t>
            </a:r>
            <a:r>
              <a:rPr lang="en-US" sz="1600" dirty="0"/>
              <a:t>a prescribed </a:t>
            </a:r>
            <a:r>
              <a:rPr lang="en-US" sz="1600" b="1" i="1" u="sng" dirty="0"/>
              <a:t>industry supported</a:t>
            </a:r>
            <a:r>
              <a:rPr lang="en-US" sz="1600" b="1" i="1" dirty="0"/>
              <a:t> </a:t>
            </a:r>
            <a:r>
              <a:rPr lang="en-US" sz="1600" dirty="0"/>
              <a:t>program for interoperability verification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is through </a:t>
            </a:r>
            <a:r>
              <a:rPr lang="en-US" sz="1600" dirty="0" smtClean="0"/>
              <a:t>Plugfest </a:t>
            </a:r>
            <a:r>
              <a:rPr lang="en-US" sz="1600" dirty="0"/>
              <a:t>events that reference devices are chosen for future test beds.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6" y="5263559"/>
            <a:ext cx="5403368" cy="31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578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30" y="268068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Steps to a Successful Interoperability Program</a:t>
            </a:r>
          </a:p>
          <a:p>
            <a:endParaRPr lang="en-US" b="1" i="1" dirty="0" smtClean="0">
              <a:solidFill>
                <a:srgbClr val="0070C0"/>
              </a:solidFill>
              <a:latin typeface="+mn-lt"/>
            </a:endParaRPr>
          </a:p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Phase One – Standards and Use Cases</a:t>
            </a:r>
            <a:endParaRPr lang="en-US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597" y="1191396"/>
            <a:ext cx="61943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Industry consensus on standards governing a new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 Cases </a:t>
            </a:r>
            <a:r>
              <a:rPr lang="en-US" sz="1400" dirty="0"/>
              <a:t>describe the most used scenarios for the </a:t>
            </a:r>
            <a:r>
              <a:rPr lang="en-US" sz="1400" dirty="0" smtClean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Unusual Use Cases should also be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Requirements become test cases which make up a verification </a:t>
            </a:r>
            <a:r>
              <a:rPr lang="en-US" sz="1400" dirty="0"/>
              <a:t>test </a:t>
            </a:r>
            <a:r>
              <a:rPr lang="en-US" sz="1400" dirty="0" smtClean="0"/>
              <a:t>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Requirements </a:t>
            </a:r>
            <a:r>
              <a:rPr lang="en-US" sz="1400" dirty="0"/>
              <a:t>shall be tested using a mixed vendor test bed </a:t>
            </a:r>
            <a:endParaRPr lang="en-US" sz="1400" dirty="0" smtClean="0"/>
          </a:p>
          <a:p>
            <a:r>
              <a:rPr lang="en-US" sz="1400" dirty="0" smtClean="0"/>
              <a:t>      against </a:t>
            </a:r>
            <a:r>
              <a:rPr lang="en-US" sz="1400" dirty="0"/>
              <a:t>a Device Under Test (DUT)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04" y="270855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Phase Two </a:t>
            </a:r>
            <a:r>
              <a:rPr lang="en-US" b="1" i="1" dirty="0">
                <a:solidFill>
                  <a:srgbClr val="0070C0"/>
                </a:solidFill>
                <a:latin typeface="+mn-lt"/>
              </a:rPr>
              <a:t>– </a:t>
            </a:r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Plugfests</a:t>
            </a:r>
            <a:endParaRPr lang="en-US" b="1" i="1" dirty="0">
              <a:solidFill>
                <a:srgbClr val="0070C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597" y="3031722"/>
            <a:ext cx="5671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Interoperability (IOP) testing = peer-2-peer </a:t>
            </a:r>
            <a:r>
              <a:rPr lang="en-US" sz="1400" dirty="0"/>
              <a:t>testing towards test tools and testing against a verification test </a:t>
            </a:r>
            <a:r>
              <a:rPr lang="en-US" sz="1400" dirty="0" smtClean="0"/>
              <a:t>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Opportunity for device manufacturers to exercise </a:t>
            </a:r>
            <a:r>
              <a:rPr lang="en-US" sz="1400" dirty="0"/>
              <a:t>their new implementations not yet out in the </a:t>
            </a:r>
            <a:r>
              <a:rPr lang="en-US" sz="1400" dirty="0" smtClean="0"/>
              <a:t>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Ensures a device’s </a:t>
            </a:r>
            <a:r>
              <a:rPr lang="en-US" sz="1400" dirty="0"/>
              <a:t>interpretations of the requirements are in compliance and similar to other vendor members.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Testing </a:t>
            </a:r>
            <a:r>
              <a:rPr lang="en-US" sz="1400" dirty="0"/>
              <a:t>is performed under NDA to protect the confidentiality and intellectual property of the </a:t>
            </a:r>
            <a:r>
              <a:rPr lang="en-US" sz="1400" dirty="0" smtClean="0"/>
              <a:t>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Testing area is inaccessible to non-participants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Verifies Product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Candidates for IOP test bed  reference devices are identified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8430" y="54864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>
              <a:solidFill>
                <a:srgbClr val="0070C0"/>
              </a:solidFill>
              <a:latin typeface="+mn-lt"/>
            </a:endParaRPr>
          </a:p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Phase Three </a:t>
            </a:r>
            <a:r>
              <a:rPr lang="en-US" b="1" i="1" dirty="0">
                <a:solidFill>
                  <a:srgbClr val="0070C0"/>
                </a:solidFill>
                <a:latin typeface="+mn-lt"/>
              </a:rPr>
              <a:t>– </a:t>
            </a:r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IOP Test Beds</a:t>
            </a:r>
            <a:endParaRPr lang="en-US" b="1" i="1" dirty="0">
              <a:solidFill>
                <a:srgbClr val="0070C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430" y="5824954"/>
            <a:ext cx="5796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Choosing Reference Devices for a typical IOP test bed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Must have </a:t>
            </a:r>
            <a:r>
              <a:rPr lang="en-US" sz="1400" dirty="0"/>
              <a:t>passing results for both mandatory and optional test </a:t>
            </a:r>
            <a:r>
              <a:rPr lang="en-US" sz="1400" dirty="0" smtClean="0"/>
              <a:t>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device </a:t>
            </a:r>
            <a:r>
              <a:rPr lang="en-US" sz="1400" dirty="0"/>
              <a:t>shall have participated in a minimal of 2 plugfests with passing results against a minimal of 2 </a:t>
            </a:r>
            <a:r>
              <a:rPr lang="en-US" sz="1400" dirty="0" smtClean="0"/>
              <a:t>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vendor shall approve the candidate device to be added to the Interoperability Reference Device List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Recommendation that </a:t>
            </a:r>
            <a:r>
              <a:rPr lang="en-US" sz="1400" dirty="0" smtClean="0"/>
              <a:t>candidate devices </a:t>
            </a:r>
            <a:r>
              <a:rPr lang="en-US" sz="1400" dirty="0"/>
              <a:t>have unique </a:t>
            </a:r>
            <a:r>
              <a:rPr lang="en-US" sz="1400" dirty="0" smtClean="0"/>
              <a:t>DSRC/wireless </a:t>
            </a:r>
            <a:r>
              <a:rPr lang="en-US" sz="1400" dirty="0"/>
              <a:t>chip set</a:t>
            </a:r>
          </a:p>
        </p:txBody>
      </p:sp>
    </p:spTree>
    <p:extLst>
      <p:ext uri="{BB962C8B-B14F-4D97-AF65-F5344CB8AC3E}">
        <p14:creationId xmlns:p14="http://schemas.microsoft.com/office/powerpoint/2010/main" val="79853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Open Discussion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503" y="144780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Questions, Feedback,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2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2900" y="2235200"/>
            <a:ext cx="641073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6F7D9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Certification?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5605669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5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Upcoming Events / Next Steps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04" y="1143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Device certification timeline for CV Pilots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597" y="1466165"/>
            <a:ext cx="5671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Test specification workshop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Expected timeline – February 2015 (date TBD)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Aims to share test specifications and test system interface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USDOT sponsored testing for CV Pilots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Expected timeline - May-June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Aims to validation test specifications and test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Initial testing of early device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Industry sponsored testing for CV Pilots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Expected timeline – October – November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Aims to validate device implementations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Award certificates of compliance to devices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5104" y="4820929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Certification Events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104" y="5181600"/>
            <a:ext cx="5671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Certification workshop for CV Pilot in New York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Expected timeline – date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Certification workshop for CV Pilot in </a:t>
            </a:r>
            <a:r>
              <a:rPr lang="en-US" sz="1400" dirty="0" smtClean="0"/>
              <a:t>Wyoming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Expected timeline – date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12219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124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Thank You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07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078" y="457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Conformity Assessment ISO/IEC 17000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8" y="826532"/>
            <a:ext cx="4605339" cy="36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458288"/>
            <a:ext cx="52149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Testing creates information that a specified requirement is fulfilled</a:t>
            </a:r>
            <a:endParaRPr lang="en-US" sz="12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91257"/>
            <a:ext cx="4852987" cy="32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7049442"/>
            <a:ext cx="4319586" cy="78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6078" y="1447800"/>
            <a:ext cx="536922" cy="201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6078" y="1444487"/>
            <a:ext cx="4727922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85876" y="6019800"/>
            <a:ext cx="4319586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43014" y="6929195"/>
            <a:ext cx="4405310" cy="19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6096000"/>
            <a:ext cx="228600" cy="92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2878" y="6096000"/>
            <a:ext cx="165446" cy="833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7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60960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Benefits and Value of Certification </a:t>
            </a:r>
          </a:p>
          <a:p>
            <a:endParaRPr lang="en-US" b="1" dirty="0" smtClean="0"/>
          </a:p>
          <a:p>
            <a:r>
              <a:rPr lang="en-US" b="1" u="sng" dirty="0" smtClean="0"/>
              <a:t>All Stakeholders </a:t>
            </a:r>
          </a:p>
          <a:p>
            <a:endParaRPr lang="en-US" sz="11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Key driver of technology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Standards based solutions in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Reduces risk and uncertainty – Attests to demonstration of a requirement/function</a:t>
            </a:r>
          </a:p>
          <a:p>
            <a:pPr lvl="1"/>
            <a:endParaRPr lang="en-US" sz="1400" b="1" u="sng" dirty="0"/>
          </a:p>
          <a:p>
            <a:pPr lvl="1"/>
            <a:r>
              <a:rPr lang="en-US" b="1" u="sng" dirty="0" smtClean="0"/>
              <a:t>Manufacturers</a:t>
            </a:r>
          </a:p>
          <a:p>
            <a:pPr lvl="1"/>
            <a:endParaRPr lang="en-US" sz="11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Differentiates from competition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/>
              <a:t>Expands potential </a:t>
            </a:r>
            <a:r>
              <a:rPr lang="en-US" sz="1600" b="1" dirty="0" smtClean="0"/>
              <a:t>customers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Builds quality brand reputation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Validates design and manufacturing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Higher customer satisfaction - fewer failures/recalls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lvl="1"/>
            <a:r>
              <a:rPr lang="en-US" b="1" u="sng" dirty="0" smtClean="0"/>
              <a:t>End Users- </a:t>
            </a:r>
            <a:r>
              <a:rPr lang="en-US" b="1" u="sng" dirty="0" err="1" smtClean="0"/>
              <a:t>Deployers</a:t>
            </a:r>
            <a:endParaRPr lang="en-US" b="1" u="sng" dirty="0" smtClean="0"/>
          </a:p>
          <a:p>
            <a:pPr lvl="1"/>
            <a:endParaRPr lang="en-US" sz="11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Improves procurement confidence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Reduces cost of implementation – </a:t>
            </a:r>
          </a:p>
          <a:p>
            <a:pPr lvl="2"/>
            <a:r>
              <a:rPr lang="en-US" sz="1400" b="1" dirty="0"/>
              <a:t>Better system integration </a:t>
            </a:r>
            <a:endParaRPr lang="en-US" sz="1400" b="1" dirty="0" smtClean="0"/>
          </a:p>
          <a:p>
            <a:pPr lvl="2"/>
            <a:r>
              <a:rPr lang="en-US" sz="1400" b="1" dirty="0" smtClean="0"/>
              <a:t>Interoperability with other certified products</a:t>
            </a:r>
            <a:endParaRPr lang="en-US" sz="14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lvl="2"/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86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5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23022" y="2235200"/>
            <a:ext cx="6410739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6F7D9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6F7D94"/>
                </a:solidFill>
                <a:latin typeface="Georgia" pitchFamily="18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Vehicle Pilot Deployment Certification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5605669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1"/>
            <a:ext cx="6096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Goals For 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 CV Pilot Deployment Certification </a:t>
            </a:r>
          </a:p>
          <a:p>
            <a:endParaRPr lang="en-US" b="1" dirty="0" smtClean="0"/>
          </a:p>
          <a:p>
            <a:r>
              <a:rPr lang="en-US" dirty="0" smtClean="0"/>
              <a:t>Conduct </a:t>
            </a:r>
            <a:r>
              <a:rPr lang="en-US" dirty="0"/>
              <a:t>Device </a:t>
            </a:r>
            <a:r>
              <a:rPr lang="en-US" dirty="0" smtClean="0"/>
              <a:t>Testing for Conformity Assessment: </a:t>
            </a:r>
            <a:endParaRPr lang="en-US" dirty="0"/>
          </a:p>
          <a:p>
            <a:r>
              <a:rPr lang="en-US" dirty="0"/>
              <a:t>□</a:t>
            </a:r>
            <a:r>
              <a:rPr lang="en-US" b="1" i="1" dirty="0"/>
              <a:t>Conformance to the message protocols </a:t>
            </a:r>
          </a:p>
          <a:p>
            <a:r>
              <a:rPr lang="en-US" dirty="0"/>
              <a:t>▪Ability to transmit &amp; receive messages using specific protocols </a:t>
            </a:r>
          </a:p>
          <a:p>
            <a:r>
              <a:rPr lang="en-US" dirty="0"/>
              <a:t>▪Use message security and security credentials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□</a:t>
            </a:r>
            <a:r>
              <a:rPr lang="en-US" b="1" i="1" dirty="0"/>
              <a:t>Conformance to performance requirements </a:t>
            </a:r>
          </a:p>
          <a:p>
            <a:r>
              <a:rPr lang="en-US" dirty="0"/>
              <a:t>▪Use position and timing information </a:t>
            </a:r>
          </a:p>
          <a:p>
            <a:r>
              <a:rPr lang="en-US" dirty="0"/>
              <a:t>▪Radio behavior characterization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□</a:t>
            </a:r>
            <a:r>
              <a:rPr lang="en-US" b="1" i="1" dirty="0"/>
              <a:t>Device interoperability </a:t>
            </a:r>
            <a:r>
              <a:rPr lang="en-US" b="1" i="1" dirty="0" smtClean="0"/>
              <a:t>on select common information </a:t>
            </a:r>
            <a:r>
              <a:rPr lang="en-US" b="1" i="1" dirty="0"/>
              <a:t>flows 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>
                <a:solidFill>
                  <a:srgbClr val="0070C0"/>
                </a:solidFill>
              </a:rPr>
              <a:t>A device must pass all requirements to obtain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COC CV Pilot Deployment Certification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86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81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81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Scope of CV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Pilot Deployment Certification </a:t>
            </a:r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5486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6411"/>
            <a:ext cx="3200400" cy="31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6781800"/>
            <a:ext cx="270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cs typeface="Arial" panose="020B0604020202020204" pitchFamily="34" charset="0"/>
              </a:rPr>
              <a:t>Examples of  Modules Common to DSRC Data Messages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that require certification evaluation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4365"/>
            <a:ext cx="62007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2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31" y="1524000"/>
            <a:ext cx="22685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1" y="533400"/>
            <a:ext cx="518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Proposed CV Pilot Deployment Mark 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320040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The Certification Operating Council (COC) </a:t>
            </a:r>
            <a:r>
              <a:rPr lang="en-US" dirty="0"/>
              <a:t>plans certification for hardware and software supporting the upcoming USDOT Connected Vehicle Pilots sites. </a:t>
            </a:r>
            <a:endParaRPr lang="en-US" dirty="0" smtClean="0"/>
          </a:p>
          <a:p>
            <a:r>
              <a:rPr lang="en-US" dirty="0"/>
              <a:t>The Certification will be applicable toward device procurement and issuance of security credentials by the USDOT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Certified Mark awarded </a:t>
            </a:r>
            <a:r>
              <a:rPr lang="en-US" dirty="0"/>
              <a:t>to evaluated device demonstrating compliance to </a:t>
            </a:r>
            <a:r>
              <a:rPr lang="en-US" u="sng" dirty="0"/>
              <a:t>all</a:t>
            </a:r>
            <a:r>
              <a:rPr lang="en-US" dirty="0"/>
              <a:t> CV Pilot Deployment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7010400"/>
            <a:ext cx="579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dirty="0"/>
              <a:t>Some conditional basis consideration </a:t>
            </a:r>
            <a:r>
              <a:rPr lang="en-US" dirty="0" smtClean="0"/>
              <a:t>may be given to devices </a:t>
            </a:r>
            <a:r>
              <a:rPr lang="en-US" dirty="0" smtClean="0"/>
              <a:t>with </a:t>
            </a:r>
            <a:r>
              <a:rPr lang="en-US" dirty="0" smtClean="0"/>
              <a:t>capabilities not meeting full certification </a:t>
            </a:r>
            <a:r>
              <a:rPr lang="en-US" dirty="0" smtClean="0"/>
              <a:t>requirements</a:t>
            </a:r>
          </a:p>
          <a:p>
            <a:pPr algn="ctr"/>
            <a:r>
              <a:rPr lang="en-US" dirty="0" smtClean="0"/>
              <a:t>  </a:t>
            </a:r>
            <a:r>
              <a:rPr lang="en-US" i="1" dirty="0" smtClean="0"/>
              <a:t>per </a:t>
            </a:r>
            <a:r>
              <a:rPr lang="en-US" i="1" dirty="0" smtClean="0"/>
              <a:t>the discretion of </a:t>
            </a:r>
            <a:r>
              <a:rPr lang="en-US" i="1" dirty="0" smtClean="0"/>
              <a:t>U.S. DOT.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9010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38948</TotalTime>
  <Words>1542</Words>
  <Application>Microsoft Office PowerPoint</Application>
  <PresentationFormat>On-screen Show (4:3)</PresentationFormat>
  <Paragraphs>256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Civic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Interoperability Assurance</dc:title>
  <dc:creator>Kimberly Whelan</dc:creator>
  <cp:lastModifiedBy>Pridemore, Kendra A.</cp:lastModifiedBy>
  <cp:revision>541</cp:revision>
  <dcterms:created xsi:type="dcterms:W3CDTF">2011-05-14T22:28:50Z</dcterms:created>
  <dcterms:modified xsi:type="dcterms:W3CDTF">2016-01-19T21:15:57Z</dcterms:modified>
</cp:coreProperties>
</file>