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3" r:id="rId4"/>
    <p:sldMasterId id="2147483696" r:id="rId5"/>
    <p:sldMasterId id="2147483691" r:id="rId6"/>
    <p:sldMasterId id="2147483710" r:id="rId7"/>
  </p:sldMasterIdLst>
  <p:notesMasterIdLst>
    <p:notesMasterId r:id="rId36"/>
  </p:notesMasterIdLst>
  <p:handoutMasterIdLst>
    <p:handoutMasterId r:id="rId37"/>
  </p:handoutMasterIdLst>
  <p:sldIdLst>
    <p:sldId id="1043" r:id="rId8"/>
    <p:sldId id="1051" r:id="rId9"/>
    <p:sldId id="1132" r:id="rId10"/>
    <p:sldId id="1133" r:id="rId11"/>
    <p:sldId id="1135" r:id="rId12"/>
    <p:sldId id="1134" r:id="rId13"/>
    <p:sldId id="1151" r:id="rId14"/>
    <p:sldId id="1152" r:id="rId15"/>
    <p:sldId id="1153" r:id="rId16"/>
    <p:sldId id="1154" r:id="rId17"/>
    <p:sldId id="1138" r:id="rId18"/>
    <p:sldId id="1139" r:id="rId19"/>
    <p:sldId id="1140" r:id="rId20"/>
    <p:sldId id="1141" r:id="rId21"/>
    <p:sldId id="1142" r:id="rId22"/>
    <p:sldId id="1143" r:id="rId23"/>
    <p:sldId id="1144" r:id="rId24"/>
    <p:sldId id="1136" r:id="rId25"/>
    <p:sldId id="1146" r:id="rId26"/>
    <p:sldId id="1147" r:id="rId27"/>
    <p:sldId id="1148" r:id="rId28"/>
    <p:sldId id="1149" r:id="rId29"/>
    <p:sldId id="1150" r:id="rId30"/>
    <p:sldId id="1145" r:id="rId31"/>
    <p:sldId id="1137" r:id="rId32"/>
    <p:sldId id="1155" r:id="rId33"/>
    <p:sldId id="1156" r:id="rId34"/>
    <p:sldId id="1157" r:id="rId35"/>
  </p:sldIdLst>
  <p:sldSz cx="9144000" cy="6858000" type="screen4x3"/>
  <p:notesSz cx="7010400" cy="9296400"/>
  <p:custDataLst>
    <p:tags r:id="rId38"/>
  </p:custDataLst>
  <p:defaultTextStyle>
    <a:defPPr>
      <a:defRPr lang="en-US"/>
    </a:defPPr>
    <a:lvl1pPr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1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14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9527B"/>
    <a:srgbClr val="1D4AA3"/>
    <a:srgbClr val="FF6600"/>
    <a:srgbClr val="003399"/>
    <a:srgbClr val="000066"/>
    <a:srgbClr val="000099"/>
    <a:srgbClr val="FFFFFF"/>
    <a:srgbClr val="F2F2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0" autoAdjust="0"/>
    <p:restoredTop sz="84658" autoAdjust="0"/>
  </p:normalViewPr>
  <p:slideViewPr>
    <p:cSldViewPr snapToGrid="0">
      <p:cViewPr varScale="1">
        <p:scale>
          <a:sx n="63" d="100"/>
          <a:sy n="63" d="100"/>
        </p:scale>
        <p:origin x="1524" y="66"/>
      </p:cViewPr>
      <p:guideLst>
        <p:guide orient="horz" pos="2160"/>
        <p:guide pos="2880"/>
      </p:guideLst>
    </p:cSldViewPr>
  </p:slideViewPr>
  <p:outlineViewPr>
    <p:cViewPr>
      <p:scale>
        <a:sx n="50" d="100"/>
        <a:sy n="50" d="100"/>
      </p:scale>
      <p:origin x="0" y="0"/>
    </p:cViewPr>
  </p:outlineViewPr>
  <p:notesTextViewPr>
    <p:cViewPr>
      <p:scale>
        <a:sx n="75" d="100"/>
        <a:sy n="75" d="100"/>
      </p:scale>
      <p:origin x="0" y="0"/>
    </p:cViewPr>
  </p:notesTextViewPr>
  <p:sorterViewPr>
    <p:cViewPr>
      <p:scale>
        <a:sx n="80" d="100"/>
        <a:sy n="80" d="100"/>
      </p:scale>
      <p:origin x="0" y="66"/>
    </p:cViewPr>
  </p:sorterViewPr>
  <p:notesViewPr>
    <p:cSldViewPr snapToGrid="0">
      <p:cViewPr>
        <p:scale>
          <a:sx n="100" d="100"/>
          <a:sy n="100" d="100"/>
        </p:scale>
        <p:origin x="-1456" y="2232"/>
      </p:cViewPr>
      <p:guideLst>
        <p:guide orient="horz" pos="2932"/>
        <p:guide pos="221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5139"/>
          </a:xfrm>
          <a:prstGeom prst="rect">
            <a:avLst/>
          </a:prstGeom>
        </p:spPr>
        <p:txBody>
          <a:bodyPr vert="horz" wrap="square" lIns="91430" tIns="45716" rIns="91430" bIns="45716"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3" name="Date Placeholder 2"/>
          <p:cNvSpPr>
            <a:spLocks noGrp="1"/>
          </p:cNvSpPr>
          <p:nvPr>
            <p:ph type="dt" sz="quarter" idx="1"/>
          </p:nvPr>
        </p:nvSpPr>
        <p:spPr>
          <a:xfrm>
            <a:off x="3970339" y="0"/>
            <a:ext cx="3038476" cy="465139"/>
          </a:xfrm>
          <a:prstGeom prst="rect">
            <a:avLst/>
          </a:prstGeom>
        </p:spPr>
        <p:txBody>
          <a:bodyPr vert="horz" wrap="square" lIns="91430" tIns="45716" rIns="91430" bIns="45716"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947ED7FF-15B9-4B9B-842B-6E61517A0726}" type="datetime1">
              <a:rPr lang="en-US"/>
              <a:pPr>
                <a:defRPr/>
              </a:pPr>
              <a:t>12/14/2015</a:t>
            </a:fld>
            <a:endParaRPr lang="en-US" dirty="0"/>
          </a:p>
        </p:txBody>
      </p:sp>
      <p:sp>
        <p:nvSpPr>
          <p:cNvPr id="4" name="Footer Placeholder 3"/>
          <p:cNvSpPr>
            <a:spLocks noGrp="1"/>
          </p:cNvSpPr>
          <p:nvPr>
            <p:ph type="ftr" sz="quarter" idx="2"/>
          </p:nvPr>
        </p:nvSpPr>
        <p:spPr>
          <a:xfrm>
            <a:off x="0" y="8829674"/>
            <a:ext cx="3038476" cy="465139"/>
          </a:xfrm>
          <a:prstGeom prst="rect">
            <a:avLst/>
          </a:prstGeom>
        </p:spPr>
        <p:txBody>
          <a:bodyPr vert="horz" wrap="square" lIns="91430" tIns="45716" rIns="91430" bIns="45716"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5" name="Slide Number Placeholder 4"/>
          <p:cNvSpPr>
            <a:spLocks noGrp="1"/>
          </p:cNvSpPr>
          <p:nvPr>
            <p:ph type="sldNum" sz="quarter" idx="3"/>
          </p:nvPr>
        </p:nvSpPr>
        <p:spPr>
          <a:xfrm>
            <a:off x="3970339" y="8829674"/>
            <a:ext cx="3038476" cy="465139"/>
          </a:xfrm>
          <a:prstGeom prst="rect">
            <a:avLst/>
          </a:prstGeom>
        </p:spPr>
        <p:txBody>
          <a:bodyPr vert="horz" wrap="square" lIns="91430" tIns="45716" rIns="91430" bIns="45716"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1F220BB0-3D06-4C60-8AFB-3D45FA8C7EDB}" type="slidenum">
              <a:rPr lang="en-US"/>
              <a:pPr>
                <a:defRPr/>
              </a:pPr>
              <a:t>‹#›</a:t>
            </a:fld>
            <a:endParaRPr lang="en-US" dirty="0"/>
          </a:p>
        </p:txBody>
      </p:sp>
    </p:spTree>
    <p:extLst>
      <p:ext uri="{BB962C8B-B14F-4D97-AF65-F5344CB8AC3E}">
        <p14:creationId xmlns:p14="http://schemas.microsoft.com/office/powerpoint/2010/main" val="415609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6" cy="465139"/>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1" name="Rectangle 3"/>
          <p:cNvSpPr>
            <a:spLocks noGrp="1" noChangeArrowheads="1"/>
          </p:cNvSpPr>
          <p:nvPr>
            <p:ph type="dt" idx="1"/>
          </p:nvPr>
        </p:nvSpPr>
        <p:spPr bwMode="auto">
          <a:xfrm>
            <a:off x="3970339" y="0"/>
            <a:ext cx="3038476" cy="465139"/>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676" y="4416426"/>
            <a:ext cx="5607049" cy="4183062"/>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674"/>
            <a:ext cx="3038476" cy="465139"/>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763">
              <a:defRPr sz="1200">
                <a:latin typeface="Arial" pitchFamily="-106" charset="0"/>
                <a:ea typeface="ＭＳ Ｐゴシック" pitchFamily="-106" charset="-128"/>
                <a:cs typeface="ＭＳ Ｐゴシック" pitchFamily="-106" charset="-128"/>
              </a:defRPr>
            </a:lvl1pPr>
          </a:lstStyle>
          <a:p>
            <a:pPr>
              <a:defRPr/>
            </a:pPr>
            <a:endParaRPr lang="en-US" dirty="0"/>
          </a:p>
        </p:txBody>
      </p:sp>
      <p:sp>
        <p:nvSpPr>
          <p:cNvPr id="7175" name="Rectangle 7"/>
          <p:cNvSpPr>
            <a:spLocks noGrp="1" noChangeArrowheads="1"/>
          </p:cNvSpPr>
          <p:nvPr>
            <p:ph type="sldNum" sz="quarter" idx="5"/>
          </p:nvPr>
        </p:nvSpPr>
        <p:spPr bwMode="auto">
          <a:xfrm>
            <a:off x="3970339" y="8829674"/>
            <a:ext cx="3038476" cy="465139"/>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763">
              <a:defRPr sz="1200">
                <a:latin typeface="Arial" charset="0"/>
                <a:ea typeface="ＭＳ Ｐゴシック" charset="-128"/>
                <a:cs typeface="+mn-cs"/>
              </a:defRPr>
            </a:lvl1pPr>
          </a:lstStyle>
          <a:p>
            <a:pPr>
              <a:defRPr/>
            </a:pPr>
            <a:fld id="{D218E64E-9A33-4D5C-BAFD-FD3E918B2F20}" type="slidenum">
              <a:rPr lang="en-US"/>
              <a:pPr>
                <a:defRPr/>
              </a:pPr>
              <a:t>‹#›</a:t>
            </a:fld>
            <a:endParaRPr lang="en-US" dirty="0"/>
          </a:p>
        </p:txBody>
      </p:sp>
    </p:spTree>
    <p:extLst>
      <p:ext uri="{BB962C8B-B14F-4D97-AF65-F5344CB8AC3E}">
        <p14:creationId xmlns:p14="http://schemas.microsoft.com/office/powerpoint/2010/main" val="1537528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1pPr>
    <a:lvl2pPr marL="4572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2pPr>
    <a:lvl3pPr marL="9144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3pPr>
    <a:lvl4pPr marL="13716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4pPr>
    <a:lvl5pPr marL="1828800" algn="l" rtl="0" eaLnBrk="0" fontAlgn="base" hangingPunct="0">
      <a:spcBef>
        <a:spcPct val="30000"/>
      </a:spcBef>
      <a:spcAft>
        <a:spcPct val="0"/>
      </a:spcAft>
      <a:defRPr sz="1000" kern="1200">
        <a:solidFill>
          <a:schemeClr val="tx1"/>
        </a:solidFill>
        <a:latin typeface="Arial" charset="0"/>
        <a:ea typeface="ＭＳ Ｐゴシック"/>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smtClean="0"/>
              <a:pPr>
                <a:defRPr/>
              </a:pPr>
              <a:t>1</a:t>
            </a:fld>
            <a:endParaRPr lang="en-US" dirty="0"/>
          </a:p>
        </p:txBody>
      </p:sp>
    </p:spTree>
    <p:extLst>
      <p:ext uri="{BB962C8B-B14F-4D97-AF65-F5344CB8AC3E}">
        <p14:creationId xmlns:p14="http://schemas.microsoft.com/office/powerpoint/2010/main" val="426287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10</a:t>
            </a:fld>
            <a:endParaRPr lang="en-US" dirty="0"/>
          </a:p>
        </p:txBody>
      </p:sp>
    </p:spTree>
    <p:extLst>
      <p:ext uri="{BB962C8B-B14F-4D97-AF65-F5344CB8AC3E}">
        <p14:creationId xmlns:p14="http://schemas.microsoft.com/office/powerpoint/2010/main" val="377931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14</a:t>
            </a:fld>
            <a:endParaRPr lang="en-US" dirty="0"/>
          </a:p>
        </p:txBody>
      </p:sp>
    </p:spTree>
    <p:extLst>
      <p:ext uri="{BB962C8B-B14F-4D97-AF65-F5344CB8AC3E}">
        <p14:creationId xmlns:p14="http://schemas.microsoft.com/office/powerpoint/2010/main" val="141140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18</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19</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20</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21</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22</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23</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24</a:t>
            </a:fld>
            <a:endParaRPr lang="en-US" dirty="0"/>
          </a:p>
        </p:txBody>
      </p:sp>
    </p:spTree>
    <p:extLst>
      <p:ext uri="{BB962C8B-B14F-4D97-AF65-F5344CB8AC3E}">
        <p14:creationId xmlns:p14="http://schemas.microsoft.com/office/powerpoint/2010/main" val="370427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25</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Autofit/>
          </a:bodyPr>
          <a:lstStyle/>
          <a:p>
            <a:endParaRPr lang="en-US" b="1" dirty="0"/>
          </a:p>
          <a:p>
            <a:pPr defTabSz="912937">
              <a:defRPr/>
            </a:pPr>
            <a:endParaRPr lang="en-US" dirty="0"/>
          </a:p>
        </p:txBody>
      </p:sp>
    </p:spTree>
    <p:extLst>
      <p:ext uri="{BB962C8B-B14F-4D97-AF65-F5344CB8AC3E}">
        <p14:creationId xmlns:p14="http://schemas.microsoft.com/office/powerpoint/2010/main" val="318391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26</a:t>
            </a:fld>
            <a:endParaRPr lang="en-US" dirty="0"/>
          </a:p>
        </p:txBody>
      </p:sp>
    </p:spTree>
    <p:extLst>
      <p:ext uri="{BB962C8B-B14F-4D97-AF65-F5344CB8AC3E}">
        <p14:creationId xmlns:p14="http://schemas.microsoft.com/office/powerpoint/2010/main" val="370427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27</a:t>
            </a:fld>
            <a:endParaRPr lang="en-US" dirty="0"/>
          </a:p>
        </p:txBody>
      </p:sp>
    </p:spTree>
    <p:extLst>
      <p:ext uri="{BB962C8B-B14F-4D97-AF65-F5344CB8AC3E}">
        <p14:creationId xmlns:p14="http://schemas.microsoft.com/office/powerpoint/2010/main" val="3704279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28</a:t>
            </a:fld>
            <a:endParaRPr lang="en-US" dirty="0"/>
          </a:p>
        </p:txBody>
      </p:sp>
    </p:spTree>
    <p:extLst>
      <p:ext uri="{BB962C8B-B14F-4D97-AF65-F5344CB8AC3E}">
        <p14:creationId xmlns:p14="http://schemas.microsoft.com/office/powerpoint/2010/main" val="370427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3</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4</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5</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6</a:t>
            </a:fld>
            <a:endParaRPr lang="en-US" dirty="0"/>
          </a:p>
        </p:txBody>
      </p:sp>
    </p:spTree>
    <p:extLst>
      <p:ext uri="{BB962C8B-B14F-4D97-AF65-F5344CB8AC3E}">
        <p14:creationId xmlns:p14="http://schemas.microsoft.com/office/powerpoint/2010/main" val="196391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7</a:t>
            </a:fld>
            <a:endParaRPr lang="en-US" dirty="0"/>
          </a:p>
        </p:txBody>
      </p:sp>
    </p:spTree>
    <p:extLst>
      <p:ext uri="{BB962C8B-B14F-4D97-AF65-F5344CB8AC3E}">
        <p14:creationId xmlns:p14="http://schemas.microsoft.com/office/powerpoint/2010/main" val="415205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8</a:t>
            </a:fld>
            <a:endParaRPr lang="en-US" dirty="0"/>
          </a:p>
        </p:txBody>
      </p:sp>
    </p:spTree>
    <p:extLst>
      <p:ext uri="{BB962C8B-B14F-4D97-AF65-F5344CB8AC3E}">
        <p14:creationId xmlns:p14="http://schemas.microsoft.com/office/powerpoint/2010/main" val="310518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18E64E-9A33-4D5C-BAFD-FD3E918B2F20}" type="slidenum">
              <a:rPr lang="en-US"/>
              <a:pPr>
                <a:defRPr/>
              </a:pPr>
              <a:t>9</a:t>
            </a:fld>
            <a:endParaRPr lang="en-US" dirty="0"/>
          </a:p>
        </p:txBody>
      </p:sp>
    </p:spTree>
    <p:extLst>
      <p:ext uri="{BB962C8B-B14F-4D97-AF65-F5344CB8AC3E}">
        <p14:creationId xmlns:p14="http://schemas.microsoft.com/office/powerpoint/2010/main" val="42752002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02304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5" name="Group 4"/>
          <p:cNvGrpSpPr/>
          <p:nvPr userDrawn="1"/>
        </p:nvGrpSpPr>
        <p:grpSpPr>
          <a:xfrm>
            <a:off x="7980347" y="185210"/>
            <a:ext cx="1097280" cy="1005840"/>
            <a:chOff x="7687859" y="1133606"/>
            <a:chExt cx="1188720" cy="1080205"/>
          </a:xfrm>
        </p:grpSpPr>
        <p:pic>
          <p:nvPicPr>
            <p:cNvPr id="6" name="Picture 2" descr="C:\Users\Javier Machado\Pictures\Work Pix\Eval Icon 05.jpg"/>
            <p:cNvPicPr>
              <a:picLocks noChangeAspect="1" noChangeArrowheads="1"/>
            </p:cNvPicPr>
            <p:nvPr/>
          </p:nvPicPr>
          <p:blipFill rotWithShape="1">
            <a:blip r:embed="rId2"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7687859" y="1133606"/>
              <a:ext cx="1188720" cy="1080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92871" y="1483148"/>
              <a:ext cx="419894" cy="495797"/>
            </a:xfrm>
            <a:prstGeom prst="rect">
              <a:avLst/>
            </a:prstGeom>
            <a:noFill/>
          </p:spPr>
          <p:txBody>
            <a:bodyPr wrap="square" rtlCol="0">
              <a:spAutoFit/>
            </a:bodyPr>
            <a:lstStyle/>
            <a:p>
              <a:pPr algn="ctr"/>
              <a:r>
                <a:rPr lang="en-US" sz="2400" b="1" i="0" dirty="0" smtClean="0">
                  <a:solidFill>
                    <a:schemeClr val="accent3"/>
                  </a:solidFill>
                  <a:latin typeface="Arial Black" panose="020B0A04020102020204" pitchFamily="34" charset="0"/>
                </a:rPr>
                <a:t>?</a:t>
              </a:r>
            </a:p>
          </p:txBody>
        </p:sp>
      </p:grpSp>
    </p:spTree>
    <p:extLst>
      <p:ext uri="{BB962C8B-B14F-4D97-AF65-F5344CB8AC3E}">
        <p14:creationId xmlns:p14="http://schemas.microsoft.com/office/powerpoint/2010/main" val="58016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9" y="369411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smtClean="0">
              <a:solidFill>
                <a:srgbClr val="000000"/>
              </a:solidFill>
              <a:latin typeface="Arial" pitchFamily="34" charset="0"/>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9" name="Text Box 10"/>
          <p:cNvSpPr txBox="1">
            <a:spLocks noChangeArrowheads="1"/>
          </p:cNvSpPr>
          <p:nvPr userDrawn="1"/>
        </p:nvSpPr>
        <p:spPr bwMode="auto">
          <a:xfrm>
            <a:off x="8610600" y="641033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D6CF446D-9B61-450E-A61B-F5F4C7154AB4}" type="slidenum">
              <a:rPr lang="en-US" sz="1200" smtClean="0">
                <a:solidFill>
                  <a:srgbClr val="000000"/>
                </a:solidFill>
                <a:latin typeface="Arial" pitchFamily="34" charset="0"/>
              </a:rPr>
              <a:pPr algn="r" eaLnBrk="1" hangingPunct="1">
                <a:spcBef>
                  <a:spcPct val="50000"/>
                </a:spcBef>
                <a:defRPr/>
              </a:pPr>
              <a:t>‹#›</a:t>
            </a:fld>
            <a:endParaRPr lang="en-US" sz="1200" dirty="0" smtClean="0">
              <a:solidFill>
                <a:srgbClr val="000000"/>
              </a:solidFill>
              <a:latin typeface="Arial" pitchFamily="34" charset="0"/>
            </a:endParaRPr>
          </a:p>
        </p:txBody>
      </p:sp>
      <p:sp>
        <p:nvSpPr>
          <p:cNvPr id="10" name="TextBox 12"/>
          <p:cNvSpPr txBox="1">
            <a:spLocks noChangeArrowheads="1"/>
          </p:cNvSpPr>
          <p:nvPr userDrawn="1"/>
        </p:nvSpPr>
        <p:spPr bwMode="auto">
          <a:xfrm>
            <a:off x="6400800" y="6477008"/>
            <a:ext cx="2514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smtClean="0">
                <a:solidFill>
                  <a:srgbClr val="000000"/>
                </a:solidFill>
                <a:latin typeface="Arial" pitchFamily="34" charset="0"/>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71"/>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9"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9"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873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94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86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33"/>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86"/>
            <a:ext cx="3008313" cy="4663214"/>
          </a:xfrm>
        </p:spPr>
        <p:txBody>
          <a:bodyPr/>
          <a:lstStyle>
            <a:lvl1pPr marL="0" indent="0">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947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Tree>
    <p:extLst>
      <p:ext uri="{BB962C8B-B14F-4D97-AF65-F5344CB8AC3E}">
        <p14:creationId xmlns:p14="http://schemas.microsoft.com/office/powerpoint/2010/main" val="323937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29" indent="-210301">
              <a:defRPr/>
            </a:lvl1pPr>
            <a:lvl2pPr marL="594330">
              <a:defRPr/>
            </a:lvl2pPr>
            <a:lvl3pPr marL="804632">
              <a:defRPr/>
            </a:lvl3pPr>
            <a:lvl4pPr marL="1042365">
              <a:defRPr/>
            </a:lvl4pPr>
            <a:lvl5pPr marL="129838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010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7"/>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207"/>
            <a:ext cx="6019800" cy="4983163"/>
          </a:xfrm>
        </p:spPr>
        <p:txBody>
          <a:bodyPr vert="eaVert"/>
          <a:lstStyle>
            <a:lvl1pPr marL="384029" indent="-210301">
              <a:defRPr/>
            </a:lvl1pPr>
            <a:lvl2pPr marL="594330">
              <a:defRPr/>
            </a:lvl2pPr>
            <a:lvl3pPr marL="804632">
              <a:defRPr/>
            </a:lvl3pPr>
            <a:lvl4pPr marL="1042365">
              <a:defRPr/>
            </a:lvl4pPr>
            <a:lvl5pPr marL="129838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703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64004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9144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0" y="3108960"/>
            <a:ext cx="9144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0" y="4114800"/>
            <a:ext cx="9144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grpSp>
        <p:nvGrpSpPr>
          <p:cNvPr id="7" name="Group 6"/>
          <p:cNvGrpSpPr/>
          <p:nvPr userDrawn="1"/>
        </p:nvGrpSpPr>
        <p:grpSpPr>
          <a:xfrm>
            <a:off x="0" y="0"/>
            <a:ext cx="9144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2352751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bwMode="auto">
          <a:xfrm>
            <a:off x="2377439" y="1371600"/>
            <a:ext cx="649224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4" name="Content Placeholder 2"/>
          <p:cNvSpPr>
            <a:spLocks noGrp="1"/>
          </p:cNvSpPr>
          <p:nvPr>
            <p:ph idx="1"/>
          </p:nvPr>
        </p:nvSpPr>
        <p:spPr>
          <a:xfrm>
            <a:off x="2377442" y="2194560"/>
            <a:ext cx="6528123" cy="4572000"/>
          </a:xfrm>
          <a:prstGeom prst="rect">
            <a:avLst/>
          </a:prstGeo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78010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TA TITLE SLIDE!">
    <p:spTree>
      <p:nvGrpSpPr>
        <p:cNvPr id="1" name=""/>
        <p:cNvGrpSpPr/>
        <p:nvPr/>
      </p:nvGrpSpPr>
      <p:grpSpPr>
        <a:xfrm>
          <a:off x="0" y="0"/>
          <a:ext cx="0" cy="0"/>
          <a:chOff x="0" y="0"/>
          <a:chExt cx="0" cy="0"/>
        </a:xfrm>
      </p:grpSpPr>
      <p:sp>
        <p:nvSpPr>
          <p:cNvPr id="13" name="Text Placeholder 15"/>
          <p:cNvSpPr>
            <a:spLocks noGrp="1"/>
          </p:cNvSpPr>
          <p:nvPr>
            <p:ph type="body" sz="quarter" idx="10"/>
          </p:nvPr>
        </p:nvSpPr>
        <p:spPr>
          <a:xfrm>
            <a:off x="182880" y="2743200"/>
            <a:ext cx="8778240" cy="1645920"/>
          </a:xfrm>
          <a:prstGeom prst="rect">
            <a:avLst/>
          </a:prstGeom>
        </p:spPr>
        <p:txBody>
          <a:bodyPr/>
          <a:lstStyle>
            <a:lvl1pPr marL="0" indent="0" algn="ctr">
              <a:buFont typeface="Arial" pitchFamily="34" charset="0"/>
              <a:buNone/>
              <a:defRPr sz="4000">
                <a:latin typeface="Arial Black" pitchFamily="34" charset="0"/>
              </a:defRPr>
            </a:lvl1pPr>
          </a:lstStyle>
          <a:p>
            <a:endParaRPr lang="en-US" sz="4000" dirty="0">
              <a:latin typeface="Arial Black" pitchFamily="34" charset="0"/>
            </a:endParaRPr>
          </a:p>
        </p:txBody>
      </p:sp>
      <p:sp>
        <p:nvSpPr>
          <p:cNvPr id="14" name="Text Placeholder 16"/>
          <p:cNvSpPr>
            <a:spLocks noGrp="1"/>
          </p:cNvSpPr>
          <p:nvPr>
            <p:ph type="body" sz="quarter" idx="11"/>
          </p:nvPr>
        </p:nvSpPr>
        <p:spPr>
          <a:xfrm>
            <a:off x="182880" y="5196447"/>
            <a:ext cx="8778240" cy="365760"/>
          </a:xfrm>
          <a:prstGeom prst="rect">
            <a:avLst/>
          </a:prstGeom>
        </p:spPr>
        <p:txBody>
          <a:bodyPr/>
          <a:lstStyle>
            <a:lvl1pPr marL="0" indent="0" algn="ctr">
              <a:buFont typeface="Arial" pitchFamily="34" charset="0"/>
              <a:buNone/>
              <a:defRPr sz="2800" b="1">
                <a:latin typeface="Arial" pitchFamily="34" charset="0"/>
                <a:cs typeface="Arial" pitchFamily="34" charset="0"/>
              </a:defRPr>
            </a:lvl1pPr>
          </a:lstStyle>
          <a:p>
            <a:endParaRPr lang="en-US" dirty="0"/>
          </a:p>
        </p:txBody>
      </p:sp>
      <p:sp>
        <p:nvSpPr>
          <p:cNvPr id="15" name="Text Placeholder 16"/>
          <p:cNvSpPr>
            <a:spLocks noGrp="1"/>
          </p:cNvSpPr>
          <p:nvPr>
            <p:ph type="body" sz="quarter" idx="12"/>
          </p:nvPr>
        </p:nvSpPr>
        <p:spPr>
          <a:xfrm>
            <a:off x="182880" y="5720553"/>
            <a:ext cx="8778240" cy="365760"/>
          </a:xfrm>
          <a:prstGeom prst="rect">
            <a:avLst/>
          </a:prstGeom>
        </p:spPr>
        <p:txBody>
          <a:bodyPr/>
          <a:lstStyle>
            <a:lvl1pPr marL="0" indent="0" algn="ctr">
              <a:buFont typeface="Arial" pitchFamily="34" charset="0"/>
              <a:buNone/>
              <a:defRPr sz="2000" b="0">
                <a:latin typeface="Arial" pitchFamily="34" charset="0"/>
                <a:cs typeface="Arial" pitchFamily="34" charset="0"/>
              </a:defRPr>
            </a:lvl1pPr>
          </a:lstStyle>
          <a:p>
            <a:endParaRPr lang="en-US" dirty="0"/>
          </a:p>
        </p:txBody>
      </p:sp>
      <p:pic>
        <p:nvPicPr>
          <p:cNvPr id="10" name="Picture 9" descr="Speed Warning"/>
          <p:cNvPicPr>
            <a:picLocks noChangeArrowheads="1"/>
          </p:cNvPicPr>
          <p:nvPr userDrawn="1"/>
        </p:nvPicPr>
        <p:blipFill rotWithShape="1">
          <a:blip r:embed="rId2" cstate="email">
            <a:clrChange>
              <a:clrFrom>
                <a:srgbClr val="6494CE"/>
              </a:clrFrom>
              <a:clrTo>
                <a:srgbClr val="6494CE">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226321" y="6226056"/>
            <a:ext cx="2121498" cy="640080"/>
          </a:xfrm>
          <a:prstGeom prst="rect">
            <a:avLst/>
          </a:prstGeom>
          <a:solidFill>
            <a:srgbClr val="5E91CC"/>
          </a:solidFill>
          <a:ln>
            <a:noFill/>
          </a:ln>
        </p:spPr>
      </p:pic>
      <p:sp>
        <p:nvSpPr>
          <p:cNvPr id="11" name="Rectangle 10"/>
          <p:cNvSpPr/>
          <p:nvPr userDrawn="1"/>
        </p:nvSpPr>
        <p:spPr>
          <a:xfrm>
            <a:off x="1198941" y="6226932"/>
            <a:ext cx="7945060" cy="640080"/>
          </a:xfrm>
          <a:prstGeom prst="rect">
            <a:avLst/>
          </a:prstGeom>
          <a:gradFill flip="none" rotWithShape="1">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6" name="Rectangle 15"/>
          <p:cNvSpPr/>
          <p:nvPr userDrawn="1"/>
        </p:nvSpPr>
        <p:spPr>
          <a:xfrm flipH="1">
            <a:off x="-3442" y="6224178"/>
            <a:ext cx="1645920" cy="640080"/>
          </a:xfrm>
          <a:prstGeom prst="rect">
            <a:avLst/>
          </a:prstGeom>
          <a:gradFill>
            <a:gsLst>
              <a:gs pos="0">
                <a:schemeClr val="accent5">
                  <a:lumMod val="38000"/>
                </a:schemeClr>
              </a:gs>
              <a:gs pos="50000">
                <a:schemeClr val="accent5">
                  <a:lumMod val="83000"/>
                  <a:lumOff val="17000"/>
                </a:schemeClr>
              </a:gs>
              <a:gs pos="100000">
                <a:schemeClr val="accent1">
                  <a:lumMod val="60000"/>
                  <a:lumOff val="40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12" name="Group 11"/>
          <p:cNvGrpSpPr/>
          <p:nvPr userDrawn="1"/>
        </p:nvGrpSpPr>
        <p:grpSpPr>
          <a:xfrm>
            <a:off x="0" y="0"/>
            <a:ext cx="9144000" cy="6858000"/>
            <a:chOff x="2895600" y="-1066800"/>
            <a:chExt cx="9144000" cy="6858000"/>
          </a:xfrm>
          <a:noFill/>
        </p:grpSpPr>
        <p:sp>
          <p:nvSpPr>
            <p:cNvPr id="17" name="Rectangle 16"/>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20" name="Picture 19"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21"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533563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TA TITLE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103120"/>
            <a:ext cx="9144000" cy="533400"/>
          </a:xfrm>
          <a:prstGeom prst="rect">
            <a:avLst/>
          </a:prstGeom>
        </p:spPr>
        <p:txBody>
          <a:bodyPr/>
          <a:lstStyle>
            <a:lvl1pPr algn="ctr">
              <a:buNone/>
              <a:defRPr sz="28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9" name="Text Placeholder 3"/>
          <p:cNvSpPr>
            <a:spLocks noGrp="1"/>
          </p:cNvSpPr>
          <p:nvPr>
            <p:ph type="body" sz="quarter" idx="11"/>
          </p:nvPr>
        </p:nvSpPr>
        <p:spPr>
          <a:xfrm>
            <a:off x="0" y="3108960"/>
            <a:ext cx="9144000" cy="533400"/>
          </a:xfrm>
          <a:prstGeom prst="rect">
            <a:avLst/>
          </a:prstGeom>
        </p:spPr>
        <p:txBody>
          <a:bodyPr/>
          <a:lstStyle>
            <a:lvl1pPr algn="ctr">
              <a:buNone/>
              <a:defRPr sz="2800" b="1">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sp>
        <p:nvSpPr>
          <p:cNvPr id="12" name="Text Placeholder 3"/>
          <p:cNvSpPr>
            <a:spLocks noGrp="1"/>
          </p:cNvSpPr>
          <p:nvPr>
            <p:ph type="body" sz="quarter" idx="12"/>
          </p:nvPr>
        </p:nvSpPr>
        <p:spPr>
          <a:xfrm>
            <a:off x="0" y="4114800"/>
            <a:ext cx="9144000" cy="533400"/>
          </a:xfrm>
          <a:prstGeom prst="rect">
            <a:avLst/>
          </a:prstGeom>
        </p:spPr>
        <p:txBody>
          <a:bodyPr/>
          <a:lstStyle>
            <a:lvl1pPr algn="ctr">
              <a:buNone/>
              <a:defRPr sz="2000" b="0" baseline="0">
                <a:solidFill>
                  <a:schemeClr val="tx1"/>
                </a:solidFill>
                <a:latin typeface="+mn-lt"/>
              </a:defRPr>
            </a:lvl1pPr>
            <a:lvl2pPr algn="l">
              <a:buNone/>
              <a:defRPr sz="2800" b="1">
                <a:latin typeface="+mn-lt"/>
              </a:defRPr>
            </a:lvl2pPr>
            <a:lvl3pPr algn="l">
              <a:buNone/>
              <a:defRPr sz="2800" b="1">
                <a:latin typeface="+mn-lt"/>
              </a:defRPr>
            </a:lvl3pPr>
            <a:lvl4pPr algn="l">
              <a:buNone/>
              <a:defRPr sz="2800" b="1">
                <a:latin typeface="+mn-lt"/>
              </a:defRPr>
            </a:lvl4pPr>
            <a:lvl5pPr algn="l">
              <a:buNone/>
              <a:defRPr sz="2800" b="1">
                <a:latin typeface="+mn-lt"/>
              </a:defRPr>
            </a:lvl5pPr>
          </a:lstStyle>
          <a:p>
            <a:pPr lvl="0"/>
            <a:r>
              <a:rPr lang="en-US" dirty="0" smtClean="0"/>
              <a:t>Click to edit Master text styles</a:t>
            </a:r>
          </a:p>
        </p:txBody>
      </p:sp>
      <p:grpSp>
        <p:nvGrpSpPr>
          <p:cNvPr id="7" name="Group 6"/>
          <p:cNvGrpSpPr/>
          <p:nvPr userDrawn="1"/>
        </p:nvGrpSpPr>
        <p:grpSpPr>
          <a:xfrm>
            <a:off x="0" y="0"/>
            <a:ext cx="9144000" cy="6858000"/>
            <a:chOff x="2895600" y="-1066800"/>
            <a:chExt cx="9144000" cy="6858000"/>
          </a:xfrm>
          <a:noFill/>
        </p:grpSpPr>
        <p:sp>
          <p:nvSpPr>
            <p:cNvPr id="8" name="Rectangle 7"/>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0" name="Picture 9" descr="ITS JPO_Header_Retina.jpg"/>
            <p:cNvPicPr>
              <a:picLocks noChangeAspect="1"/>
            </p:cNvPicPr>
            <p:nvPr userDrawn="1"/>
          </p:nvPicPr>
          <p:blipFill>
            <a:blip r:embed="rId2" cstate="print"/>
            <a:stretch>
              <a:fillRect/>
            </a:stretch>
          </p:blipFill>
          <p:spPr>
            <a:xfrm>
              <a:off x="2895600" y="-1066800"/>
              <a:ext cx="9144000" cy="822960"/>
            </a:xfrm>
            <a:prstGeom prst="rect">
              <a:avLst/>
            </a:prstGeom>
            <a:grpFill/>
          </p:spPr>
        </p:pic>
      </p:grpSp>
      <p:sp>
        <p:nvSpPr>
          <p:cNvPr id="14"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4525963"/>
          </a:xfrm>
          <a:prstGeom prst="rect">
            <a:avLst/>
          </a:prstGeo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49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13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4785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29" indent="-210301" algn="l" rtl="0" eaLnBrk="0" fontAlgn="base" hangingPunct="0">
              <a:spcBef>
                <a:spcPct val="20000"/>
              </a:spcBef>
              <a:spcAft>
                <a:spcPct val="0"/>
              </a:spcAft>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defRPr lang="en-US" sz="1600" dirty="0" smtClean="0">
                <a:solidFill>
                  <a:schemeClr val="tx1"/>
                </a:solidFill>
                <a:latin typeface="+mn-lt"/>
                <a:ea typeface="+mn-ea"/>
                <a:cs typeface="+mn-cs"/>
              </a:defRPr>
            </a:lvl3pPr>
            <a:lvl4pPr marL="1060651"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08"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820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8.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custDataLst>
              <p:tags r:id="rId3"/>
            </p:custDataLst>
          </p:nvPr>
        </p:nvSpPr>
        <p:spPr>
          <a:xfrm>
            <a:off x="182880" y="1018498"/>
            <a:ext cx="8778240" cy="4572000"/>
          </a:xfrm>
          <a:prstGeom prst="rect">
            <a:avLst/>
          </a:prstGeom>
          <a:gradFill>
            <a:gsLst>
              <a:gs pos="0">
                <a:schemeClr val="bg1"/>
              </a:gs>
              <a:gs pos="51000">
                <a:srgbClr val="F9F9F9"/>
              </a:gs>
              <a:gs pos="100000">
                <a:schemeClr val="bg1">
                  <a:lumMod val="9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i="0" u="none" dirty="0">
              <a:cs typeface="Arial" pitchFamily="34" charset="0"/>
            </a:endParaRPr>
          </a:p>
        </p:txBody>
      </p:sp>
      <p:pic>
        <p:nvPicPr>
          <p:cNvPr id="12" name="Picture 2" descr="C:\Users\Javier Machado\Pictures\Work Pix\Hands Raised 19.jpg"/>
          <p:cNvPicPr>
            <a:picLocks noChangeAspect="1" noChangeArrowheads="1"/>
          </p:cNvPicPr>
          <p:nvPr userDrawn="1"/>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5115" y="2737572"/>
            <a:ext cx="719304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avier Machado\Pictures\Downloaded Pix\rural8.jpg"/>
          <p:cNvPicPr>
            <a:picLocks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182880" y="137632"/>
            <a:ext cx="8778240" cy="8229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182880" y="137632"/>
            <a:ext cx="8778240" cy="822960"/>
          </a:xfrm>
          <a:prstGeom prst="rect">
            <a:avLst/>
          </a:prstGeom>
          <a:gradFill>
            <a:gsLst>
              <a:gs pos="0">
                <a:schemeClr val="bg1">
                  <a:alpha val="0"/>
                  <a:lumMod val="95000"/>
                </a:schemeClr>
              </a:gs>
              <a:gs pos="100000">
                <a:schemeClr val="bg1">
                  <a:lumMod val="95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54" rtl="0" eaLnBrk="1" fontAlgn="base" latinLnBrk="0" hangingPunct="1">
              <a:lnSpc>
                <a:spcPct val="100000"/>
              </a:lnSpc>
              <a:spcBef>
                <a:spcPct val="0"/>
              </a:spcBef>
              <a:spcAft>
                <a:spcPct val="0"/>
              </a:spcAft>
              <a:buClrTx/>
              <a:buSzTx/>
              <a:buFontTx/>
              <a:buNone/>
              <a:tabLst/>
            </a:pPr>
            <a:endParaRPr lang="en-US" sz="1400" dirty="0" smtClean="0">
              <a:latin typeface="Arial" charset="0"/>
            </a:endParaRPr>
          </a:p>
        </p:txBody>
      </p:sp>
      <p:sp>
        <p:nvSpPr>
          <p:cNvPr id="1026" name="Rectangle 3"/>
          <p:cNvSpPr>
            <a:spLocks noGrp="1" noChangeArrowheads="1"/>
          </p:cNvSpPr>
          <p:nvPr>
            <p:ph type="body" idx="1"/>
          </p:nvPr>
        </p:nvSpPr>
        <p:spPr bwMode="auto">
          <a:xfrm>
            <a:off x="457200" y="109728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7" name="Rectangle 4"/>
          <p:cNvSpPr>
            <a:spLocks noGrp="1" noChangeArrowheads="1"/>
          </p:cNvSpPr>
          <p:nvPr>
            <p:ph type="title"/>
          </p:nvPr>
        </p:nvSpPr>
        <p:spPr bwMode="auto">
          <a:xfrm>
            <a:off x="457200" y="18288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4103" name="Line 7"/>
          <p:cNvSpPr>
            <a:spLocks noChangeShapeType="1"/>
          </p:cNvSpPr>
          <p:nvPr/>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
        <p:nvSpPr>
          <p:cNvPr id="13" name="Text Box 10"/>
          <p:cNvSpPr txBox="1">
            <a:spLocks noChangeArrowheads="1"/>
          </p:cNvSpPr>
          <p:nvPr userDrawn="1"/>
        </p:nvSpPr>
        <p:spPr bwMode="auto">
          <a:xfrm>
            <a:off x="8610600" y="6410331"/>
            <a:ext cx="381000" cy="276999"/>
          </a:xfrm>
          <a:prstGeom prst="rect">
            <a:avLst/>
          </a:prstGeom>
          <a:noFill/>
          <a:ln w="9525" algn="ctr">
            <a:noFill/>
            <a:miter lim="800000"/>
            <a:headEnd/>
            <a:tailEnd/>
          </a:ln>
          <a:effectLst/>
        </p:spPr>
        <p:txBody>
          <a:bodyPr>
            <a:spAutoFit/>
          </a:bodyPr>
          <a:lstStyle/>
          <a:p>
            <a:pPr algn="r" eaLnBrk="1" hangingPunct="1">
              <a:spcBef>
                <a:spcPct val="50000"/>
              </a:spcBef>
              <a:buFontTx/>
              <a:buNone/>
              <a:defRPr/>
            </a:pPr>
            <a:fld id="{2D88192D-27D7-44EC-9C60-9621F220B398}" type="slidenum">
              <a:rPr lang="en-US" sz="1200"/>
              <a:pPr algn="r" eaLnBrk="1" hangingPunct="1">
                <a:spcBef>
                  <a:spcPct val="50000"/>
                </a:spcBef>
                <a:buFontTx/>
                <a:buNone/>
                <a:defRPr/>
              </a:pPr>
              <a:t>‹#›</a:t>
            </a:fld>
            <a:endParaRPr lang="en-US" sz="1200" dirty="0"/>
          </a:p>
        </p:txBody>
      </p:sp>
      <p:sp>
        <p:nvSpPr>
          <p:cNvPr id="14" name="TextBox 13"/>
          <p:cNvSpPr txBox="1"/>
          <p:nvPr userDrawn="1"/>
        </p:nvSpPr>
        <p:spPr>
          <a:xfrm>
            <a:off x="6629400" y="6364268"/>
            <a:ext cx="2057400" cy="323165"/>
          </a:xfrm>
          <a:prstGeom prst="rect">
            <a:avLst/>
          </a:prstGeom>
          <a:noFill/>
        </p:spPr>
        <p:txBody>
          <a:bodyPr wrap="square">
            <a:spAutoFit/>
          </a:bodyPr>
          <a:lstStyle/>
          <a:p>
            <a:pPr>
              <a:lnSpc>
                <a:spcPts val="900"/>
              </a:lnSpc>
              <a:spcBef>
                <a:spcPts val="0"/>
              </a:spcBef>
              <a:buFont typeface="Arial" charset="0"/>
              <a:buNone/>
              <a:defRPr/>
            </a:pPr>
            <a:r>
              <a:rPr lang="en-US" sz="900" b="1" dirty="0">
                <a:solidFill>
                  <a:srgbClr val="000000"/>
                </a:solidFill>
                <a:latin typeface="+mj-lt"/>
              </a:rPr>
              <a:t>U.S. Department of Transportation</a:t>
            </a:r>
          </a:p>
          <a:p>
            <a:pPr>
              <a:lnSpc>
                <a:spcPts val="900"/>
              </a:lnSpc>
              <a:buFont typeface="Arial" charset="0"/>
              <a:buNone/>
              <a:defRPr/>
            </a:pPr>
            <a:r>
              <a:rPr lang="en-US" sz="900" b="1" dirty="0" smtClean="0">
                <a:solidFill>
                  <a:srgbClr val="000000"/>
                </a:solidFill>
                <a:latin typeface="+mj-lt"/>
              </a:rPr>
              <a:t>ITS Joint Program Office</a:t>
            </a:r>
            <a:endParaRPr lang="en-US" sz="900" b="1" dirty="0">
              <a:solidFill>
                <a:srgbClr val="000000"/>
              </a:solidFill>
              <a:latin typeface="+mj-lt"/>
            </a:endParaRPr>
          </a:p>
        </p:txBody>
      </p:sp>
      <p:pic>
        <p:nvPicPr>
          <p:cNvPr id="15" name="Picture 14" descr="USDOT Triskelion - Correct Direction.jpg"/>
          <p:cNvPicPr>
            <a:picLocks noChangeAspect="1"/>
          </p:cNvPicPr>
          <p:nvPr userDrawn="1"/>
        </p:nvPicPr>
        <p:blipFill>
          <a:blip r:embed="rId6" cstate="print">
            <a:clrChange>
              <a:clrFrom>
                <a:srgbClr val="FBFBFB"/>
              </a:clrFrom>
              <a:clrTo>
                <a:srgbClr val="FBFBFB">
                  <a:alpha val="0"/>
                </a:srgbClr>
              </a:clrTo>
            </a:clrChange>
          </a:blip>
          <a:stretch>
            <a:fillRect/>
          </a:stretch>
        </p:blipFill>
        <p:spPr>
          <a:xfrm>
            <a:off x="6248402" y="6334133"/>
            <a:ext cx="447675" cy="447675"/>
          </a:xfrm>
          <a:prstGeom prst="rect">
            <a:avLst/>
          </a:prstGeom>
        </p:spPr>
      </p:pic>
    </p:spTree>
    <p:extLst>
      <p:ext uri="{BB962C8B-B14F-4D97-AF65-F5344CB8AC3E}">
        <p14:creationId xmlns:p14="http://schemas.microsoft.com/office/powerpoint/2010/main" val="3584393648"/>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l" rtl="0" eaLnBrk="1" fontAlgn="base" hangingPunct="1">
        <a:spcBef>
          <a:spcPct val="0"/>
        </a:spcBef>
        <a:spcAft>
          <a:spcPct val="0"/>
        </a:spcAft>
        <a:defRPr sz="2400" b="1" i="0" u="none">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1442" indent="-171442"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094" indent="-20954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683"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46"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349" indent="-20954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474" indent="-228589" algn="l" rtl="0" eaLnBrk="1" fontAlgn="base" hangingPunct="1">
        <a:spcBef>
          <a:spcPct val="20000"/>
        </a:spcBef>
        <a:spcAft>
          <a:spcPct val="0"/>
        </a:spcAft>
        <a:buChar char="»"/>
        <a:defRPr sz="1200">
          <a:solidFill>
            <a:schemeClr val="tx1"/>
          </a:solidFill>
          <a:latin typeface="+mn-lt"/>
        </a:defRPr>
      </a:lvl6pPr>
      <a:lvl7pPr marL="2971652" indent="-228589" algn="l" rtl="0" eaLnBrk="1" fontAlgn="base" hangingPunct="1">
        <a:spcBef>
          <a:spcPct val="20000"/>
        </a:spcBef>
        <a:spcAft>
          <a:spcPct val="0"/>
        </a:spcAft>
        <a:buChar char="»"/>
        <a:defRPr sz="1200">
          <a:solidFill>
            <a:schemeClr val="tx1"/>
          </a:solidFill>
          <a:latin typeface="+mn-lt"/>
        </a:defRPr>
      </a:lvl7pPr>
      <a:lvl8pPr marL="3428829" indent="-228589" algn="l" rtl="0" eaLnBrk="1" fontAlgn="base" hangingPunct="1">
        <a:spcBef>
          <a:spcPct val="20000"/>
        </a:spcBef>
        <a:spcAft>
          <a:spcPct val="0"/>
        </a:spcAft>
        <a:buChar char="»"/>
        <a:defRPr sz="1200">
          <a:solidFill>
            <a:schemeClr val="tx1"/>
          </a:solidFill>
          <a:latin typeface="+mn-lt"/>
        </a:defRPr>
      </a:lvl8pPr>
      <a:lvl9pPr marL="3886006" indent="-228589"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8610600" y="6410330"/>
            <a:ext cx="381000" cy="276999"/>
          </a:xfrm>
          <a:prstGeom prst="rect">
            <a:avLst/>
          </a:prstGeom>
          <a:noFill/>
          <a:ln w="9525" algn="ctr">
            <a:noFill/>
            <a:miter lim="800000"/>
            <a:headEnd/>
            <a:tailEnd/>
          </a:ln>
          <a:effectLst/>
        </p:spPr>
        <p:txBody>
          <a:bodyPr>
            <a:spAutoFit/>
          </a:bodyPr>
          <a:lstStyle/>
          <a:p>
            <a:pPr algn="r">
              <a:spcBef>
                <a:spcPct val="50000"/>
              </a:spcBef>
              <a:defRPr/>
            </a:pPr>
            <a:fld id="{5EADA4BC-5A28-4C8A-BB7C-A5C90C2DF74F}" type="slidenum">
              <a:rPr lang="en-US" sz="1200">
                <a:solidFill>
                  <a:schemeClr val="tx2"/>
                </a:solidFill>
                <a:latin typeface="Arial" charset="0"/>
                <a:ea typeface="ＭＳ Ｐゴシック" charset="-128"/>
                <a:cs typeface="+mn-cs"/>
              </a:rPr>
              <a:pPr algn="r">
                <a:spcBef>
                  <a:spcPct val="50000"/>
                </a:spcBef>
                <a:defRPr/>
              </a:pPr>
              <a:t>‹#›</a:t>
            </a:fld>
            <a:endParaRPr lang="en-US" sz="1200" dirty="0">
              <a:solidFill>
                <a:schemeClr val="tx2"/>
              </a:solidFill>
              <a:latin typeface="Arial" charset="0"/>
              <a:ea typeface="ＭＳ Ｐゴシック" charset="-128"/>
              <a:cs typeface="+mn-cs"/>
            </a:endParaRPr>
          </a:p>
        </p:txBody>
      </p:sp>
      <p:sp>
        <p:nvSpPr>
          <p:cNvPr id="13" name="Rectangle 12"/>
          <p:cNvSpPr/>
          <p:nvPr userDrawn="1"/>
        </p:nvSpPr>
        <p:spPr bwMode="auto">
          <a:xfrm>
            <a:off x="0" y="670564"/>
            <a:ext cx="2264898" cy="618975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354" rtl="0" eaLnBrk="1" fontAlgn="base" latinLnBrk="0" hangingPunct="1">
              <a:lnSpc>
                <a:spcPct val="100000"/>
              </a:lnSpc>
              <a:spcBef>
                <a:spcPct val="0"/>
              </a:spcBef>
              <a:spcAft>
                <a:spcPct val="0"/>
              </a:spcAft>
              <a:buClrTx/>
              <a:buSzTx/>
              <a:buFontTx/>
              <a:buNone/>
              <a:tabLst/>
            </a:pPr>
            <a:endParaRPr lang="en-US" sz="1400" dirty="0" smtClean="0">
              <a:latin typeface="Arial" charset="0"/>
            </a:endParaRPr>
          </a:p>
        </p:txBody>
      </p:sp>
      <p:pic>
        <p:nvPicPr>
          <p:cNvPr id="9" name="Picture 2" descr="C:\Users\Javier Machado\Pictures\Work Pix\iStock_000016031645_Large.jpg"/>
          <p:cNvPicPr>
            <a:picLocks noChangeAspect="1" noChangeArrowheads="1"/>
          </p:cNvPicPr>
          <p:nvPr userDrawn="1"/>
        </p:nvPicPr>
        <p:blipFill>
          <a:blip r:embed="rId3" cstate="email">
            <a:grayscl/>
            <a:extLst>
              <a:ext uri="{28A0092B-C50C-407E-A947-70E740481C1C}">
                <a14:useLocalDpi xmlns:a14="http://schemas.microsoft.com/office/drawing/2010/main"/>
              </a:ext>
            </a:extLst>
          </a:blip>
          <a:srcRect/>
          <a:stretch>
            <a:fillRect/>
          </a:stretch>
        </p:blipFill>
        <p:spPr bwMode="auto">
          <a:xfrm>
            <a:off x="182880" y="1463040"/>
            <a:ext cx="1920240" cy="288073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0" y="0"/>
            <a:ext cx="9144000" cy="6858000"/>
            <a:chOff x="2895600" y="-1066800"/>
            <a:chExt cx="9144000" cy="6858000"/>
          </a:xfrm>
          <a:noFill/>
        </p:grpSpPr>
        <p:sp>
          <p:nvSpPr>
            <p:cNvPr id="10" name="Rectangle 9"/>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354"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pic>
          <p:nvPicPr>
            <p:cNvPr id="11" name="Picture 10" descr="ITS JPO_Header_Retina.jpg"/>
            <p:cNvPicPr>
              <a:picLocks noChangeAspect="1"/>
            </p:cNvPicPr>
            <p:nvPr userDrawn="1"/>
          </p:nvPicPr>
          <p:blipFill>
            <a:blip r:embed="rId4" cstate="print"/>
            <a:stretch>
              <a:fillRect/>
            </a:stretch>
          </p:blipFill>
          <p:spPr>
            <a:xfrm>
              <a:off x="2895600" y="-1066800"/>
              <a:ext cx="9144000" cy="822960"/>
            </a:xfrm>
            <a:prstGeom prst="rect">
              <a:avLst/>
            </a:prstGeom>
            <a:grpFill/>
          </p:spPr>
        </p:pic>
      </p:grpSp>
      <p:sp>
        <p:nvSpPr>
          <p:cNvPr id="12" name="Line 7"/>
          <p:cNvSpPr>
            <a:spLocks noChangeShapeType="1"/>
          </p:cNvSpPr>
          <p:nvPr userDrawn="1"/>
        </p:nvSpPr>
        <p:spPr bwMode="auto">
          <a:xfrm>
            <a:off x="182880" y="990600"/>
            <a:ext cx="8778240" cy="0"/>
          </a:xfrm>
          <a:prstGeom prst="line">
            <a:avLst/>
          </a:prstGeom>
          <a:noFill/>
          <a:ln w="19050">
            <a:solidFill>
              <a:srgbClr val="336699"/>
            </a:solidFill>
            <a:round/>
            <a:headEnd/>
            <a:tailEnd/>
          </a:ln>
          <a:effectLst/>
        </p:spPr>
        <p:txBody>
          <a:bodyPr/>
          <a:lstStyle/>
          <a:p>
            <a:pPr algn="r">
              <a:defRPr/>
            </a:pPr>
            <a:endParaRPr lang="en-US" sz="1400" i="1" dirty="0">
              <a:solidFill>
                <a:schemeClr val="bg1"/>
              </a:solidFill>
              <a:latin typeface="Arial" charset="0"/>
              <a:ea typeface="+mn-ea"/>
              <a:cs typeface="+mn-cs"/>
            </a:endParaRPr>
          </a:p>
        </p:txBody>
      </p:sp>
    </p:spTree>
    <p:extLst>
      <p:ext uri="{BB962C8B-B14F-4D97-AF65-F5344CB8AC3E}">
        <p14:creationId xmlns:p14="http://schemas.microsoft.com/office/powerpoint/2010/main" val="1264276474"/>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txStyles>
    <p:titleStyle>
      <a:lvl1pPr algn="l" rtl="0" eaLnBrk="1" fontAlgn="base" hangingPunct="1">
        <a:spcBef>
          <a:spcPct val="0"/>
        </a:spcBef>
        <a:spcAft>
          <a:spcPct val="0"/>
        </a:spcAft>
        <a:defRPr sz="2400" b="1">
          <a:solidFill>
            <a:srgbClr val="29527B"/>
          </a:solidFill>
          <a:latin typeface="+mj-lt"/>
          <a:ea typeface="ＭＳ Ｐゴシック"/>
          <a:cs typeface="ＭＳ Ｐゴシック"/>
        </a:defRPr>
      </a:lvl1pPr>
      <a:lvl2pPr algn="l" rtl="0" eaLnBrk="1" fontAlgn="base" hangingPunct="1">
        <a:spcBef>
          <a:spcPct val="0"/>
        </a:spcBef>
        <a:spcAft>
          <a:spcPct val="0"/>
        </a:spcAft>
        <a:defRPr sz="2800" b="1">
          <a:solidFill>
            <a:schemeClr val="tx2"/>
          </a:solidFill>
          <a:latin typeface="Arial" charset="0"/>
          <a:ea typeface="ＭＳ Ｐゴシック"/>
          <a:cs typeface="ＭＳ Ｐゴシック"/>
        </a:defRPr>
      </a:lvl2pPr>
      <a:lvl3pPr algn="l" rtl="0" eaLnBrk="1" fontAlgn="base" hangingPunct="1">
        <a:spcBef>
          <a:spcPct val="0"/>
        </a:spcBef>
        <a:spcAft>
          <a:spcPct val="0"/>
        </a:spcAft>
        <a:defRPr sz="2800" b="1">
          <a:solidFill>
            <a:schemeClr val="tx2"/>
          </a:solidFill>
          <a:latin typeface="Arial" charset="0"/>
          <a:ea typeface="ＭＳ Ｐゴシック"/>
          <a:cs typeface="ＭＳ Ｐゴシック"/>
        </a:defRPr>
      </a:lvl3pPr>
      <a:lvl4pPr algn="l" rtl="0" eaLnBrk="1" fontAlgn="base" hangingPunct="1">
        <a:spcBef>
          <a:spcPct val="0"/>
        </a:spcBef>
        <a:spcAft>
          <a:spcPct val="0"/>
        </a:spcAft>
        <a:defRPr sz="2800" b="1">
          <a:solidFill>
            <a:schemeClr val="tx2"/>
          </a:solidFill>
          <a:latin typeface="Arial" charset="0"/>
          <a:ea typeface="ＭＳ Ｐゴシック"/>
          <a:cs typeface="ＭＳ Ｐゴシック"/>
        </a:defRPr>
      </a:lvl4pPr>
      <a:lvl5pPr algn="l" rtl="0" eaLnBrk="1" fontAlgn="base" hangingPunct="1">
        <a:spcBef>
          <a:spcPct val="0"/>
        </a:spcBef>
        <a:spcAft>
          <a:spcPct val="0"/>
        </a:spcAft>
        <a:defRPr sz="2800" b="1">
          <a:solidFill>
            <a:schemeClr val="tx2"/>
          </a:solidFill>
          <a:latin typeface="Arial" charset="0"/>
          <a:ea typeface="ＭＳ Ｐゴシック"/>
          <a:cs typeface="ＭＳ Ｐゴシック"/>
        </a:defRPr>
      </a:lvl5pPr>
      <a:lvl6pPr marL="457178" algn="l" rtl="0" eaLnBrk="1" fontAlgn="base" hangingPunct="1">
        <a:spcBef>
          <a:spcPct val="0"/>
        </a:spcBef>
        <a:spcAft>
          <a:spcPct val="0"/>
        </a:spcAft>
        <a:defRPr sz="2800" b="1">
          <a:solidFill>
            <a:schemeClr val="tx2"/>
          </a:solidFill>
          <a:latin typeface="Arial" charset="0"/>
        </a:defRPr>
      </a:lvl6pPr>
      <a:lvl7pPr marL="914354" algn="l" rtl="0" eaLnBrk="1" fontAlgn="base" hangingPunct="1">
        <a:spcBef>
          <a:spcPct val="0"/>
        </a:spcBef>
        <a:spcAft>
          <a:spcPct val="0"/>
        </a:spcAft>
        <a:defRPr sz="2800" b="1">
          <a:solidFill>
            <a:schemeClr val="tx2"/>
          </a:solidFill>
          <a:latin typeface="Arial" charset="0"/>
        </a:defRPr>
      </a:lvl7pPr>
      <a:lvl8pPr marL="1371532" algn="l" rtl="0" eaLnBrk="1" fontAlgn="base" hangingPunct="1">
        <a:spcBef>
          <a:spcPct val="0"/>
        </a:spcBef>
        <a:spcAft>
          <a:spcPct val="0"/>
        </a:spcAft>
        <a:defRPr sz="2800" b="1">
          <a:solidFill>
            <a:schemeClr val="tx2"/>
          </a:solidFill>
          <a:latin typeface="Arial" charset="0"/>
        </a:defRPr>
      </a:lvl8pPr>
      <a:lvl9pPr marL="1828709" algn="l" rtl="0" eaLnBrk="1" fontAlgn="base" hangingPunct="1">
        <a:spcBef>
          <a:spcPct val="0"/>
        </a:spcBef>
        <a:spcAft>
          <a:spcPct val="0"/>
        </a:spcAft>
        <a:defRPr sz="2800" b="1">
          <a:solidFill>
            <a:schemeClr val="tx2"/>
          </a:solidFill>
          <a:latin typeface="Arial" charset="0"/>
        </a:defRPr>
      </a:lvl9pPr>
    </p:titleStyle>
    <p:bodyStyle>
      <a:lvl1pPr marL="171442" indent="-171442"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094" indent="-20954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683"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46" indent="-20954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349" indent="-20954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474" indent="-228589" algn="l" rtl="0" eaLnBrk="1" fontAlgn="base" hangingPunct="1">
        <a:spcBef>
          <a:spcPct val="20000"/>
        </a:spcBef>
        <a:spcAft>
          <a:spcPct val="0"/>
        </a:spcAft>
        <a:buChar char="»"/>
        <a:defRPr sz="1200">
          <a:solidFill>
            <a:schemeClr val="tx1"/>
          </a:solidFill>
          <a:latin typeface="+mn-lt"/>
        </a:defRPr>
      </a:lvl6pPr>
      <a:lvl7pPr marL="2971652" indent="-228589" algn="l" rtl="0" eaLnBrk="1" fontAlgn="base" hangingPunct="1">
        <a:spcBef>
          <a:spcPct val="20000"/>
        </a:spcBef>
        <a:spcAft>
          <a:spcPct val="0"/>
        </a:spcAft>
        <a:buChar char="»"/>
        <a:defRPr sz="1200">
          <a:solidFill>
            <a:schemeClr val="tx1"/>
          </a:solidFill>
          <a:latin typeface="+mn-lt"/>
        </a:defRPr>
      </a:lvl7pPr>
      <a:lvl8pPr marL="3428829" indent="-228589" algn="l" rtl="0" eaLnBrk="1" fontAlgn="base" hangingPunct="1">
        <a:spcBef>
          <a:spcPct val="20000"/>
        </a:spcBef>
        <a:spcAft>
          <a:spcPct val="0"/>
        </a:spcAft>
        <a:buChar char="»"/>
        <a:defRPr sz="1200">
          <a:solidFill>
            <a:schemeClr val="tx1"/>
          </a:solidFill>
          <a:latin typeface="+mn-lt"/>
        </a:defRPr>
      </a:lvl8pPr>
      <a:lvl9pPr marL="3886006" indent="-228589"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1774412"/>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23" r:id="rId3"/>
  </p:sldLayoutIdLst>
  <p:timing>
    <p:tnLst>
      <p:par>
        <p:cTn id="1" dur="indefinite" restart="never" nodeType="tmRoot"/>
      </p:par>
    </p:tnLst>
  </p:timing>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7" name="Rectangle 4"/>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Title</a:t>
            </a:r>
          </a:p>
        </p:txBody>
      </p:sp>
      <p:sp>
        <p:nvSpPr>
          <p:cNvPr id="2052" name="Text Box 6"/>
          <p:cNvSpPr txBox="1">
            <a:spLocks noChangeArrowheads="1"/>
          </p:cNvSpPr>
          <p:nvPr/>
        </p:nvSpPr>
        <p:spPr bwMode="auto">
          <a:xfrm>
            <a:off x="746129" y="3694113"/>
            <a:ext cx="534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eaLnBrk="1" hangingPunct="1">
              <a:defRPr/>
            </a:pPr>
            <a:endParaRPr lang="en-US" sz="1800" dirty="0" smtClean="0">
              <a:solidFill>
                <a:srgbClr val="000000"/>
              </a:solidFill>
              <a:latin typeface="Arial" pitchFamily="34" charset="0"/>
            </a:endParaRPr>
          </a:p>
        </p:txBody>
      </p:sp>
      <p:sp>
        <p:nvSpPr>
          <p:cNvPr id="21509" name="Line 7"/>
          <p:cNvSpPr>
            <a:spLocks noChangeShapeType="1"/>
          </p:cNvSpPr>
          <p:nvPr/>
        </p:nvSpPr>
        <p:spPr bwMode="auto">
          <a:xfrm>
            <a:off x="533400" y="990600"/>
            <a:ext cx="8229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sz="2000" dirty="0">
              <a:solidFill>
                <a:srgbClr val="000000"/>
              </a:solidFill>
              <a:latin typeface="Tahoma" pitchFamily="34" charset="0"/>
              <a:ea typeface="MS PGothic" pitchFamily="34" charset="-128"/>
            </a:endParaRPr>
          </a:p>
        </p:txBody>
      </p:sp>
      <p:sp>
        <p:nvSpPr>
          <p:cNvPr id="2054" name="Text Box 10"/>
          <p:cNvSpPr txBox="1">
            <a:spLocks noChangeArrowheads="1"/>
          </p:cNvSpPr>
          <p:nvPr/>
        </p:nvSpPr>
        <p:spPr bwMode="auto">
          <a:xfrm>
            <a:off x="8610600" y="6410331"/>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gn="r" eaLnBrk="1" hangingPunct="1">
              <a:spcBef>
                <a:spcPct val="50000"/>
              </a:spcBef>
              <a:defRPr/>
            </a:pPr>
            <a:fld id="{996FBFF8-A80C-43DF-911E-DB1255C0E376}" type="slidenum">
              <a:rPr lang="en-US" sz="1200" smtClean="0">
                <a:solidFill>
                  <a:srgbClr val="000000"/>
                </a:solidFill>
                <a:latin typeface="Arial" pitchFamily="34" charset="0"/>
              </a:rPr>
              <a:pPr algn="r" eaLnBrk="1" hangingPunct="1">
                <a:spcBef>
                  <a:spcPct val="50000"/>
                </a:spcBef>
                <a:defRPr/>
              </a:pPr>
              <a:t>‹#›</a:t>
            </a:fld>
            <a:endParaRPr lang="en-US" sz="1200" dirty="0" smtClean="0">
              <a:solidFill>
                <a:srgbClr val="000000"/>
              </a:solidFill>
              <a:latin typeface="Arial" pitchFamily="34" charset="0"/>
            </a:endParaRPr>
          </a:p>
        </p:txBody>
      </p:sp>
      <p:sp>
        <p:nvSpPr>
          <p:cNvPr id="2055" name="TextBox 8"/>
          <p:cNvSpPr txBox="1">
            <a:spLocks noChangeArrowheads="1"/>
          </p:cNvSpPr>
          <p:nvPr/>
        </p:nvSpPr>
        <p:spPr bwMode="auto">
          <a:xfrm>
            <a:off x="6400800" y="6477008"/>
            <a:ext cx="25146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ea typeface="MS PGothic" pitchFamily="34" charset="-128"/>
              </a:defRPr>
            </a:lvl1pPr>
            <a:lvl2pPr marL="742950" indent="-285750" eaLnBrk="0" hangingPunct="0">
              <a:defRPr sz="2000">
                <a:solidFill>
                  <a:schemeClr val="tx1"/>
                </a:solidFill>
                <a:latin typeface="Tahoma" pitchFamily="34" charset="0"/>
                <a:ea typeface="MS PGothic" pitchFamily="34" charset="-128"/>
              </a:defRPr>
            </a:lvl2pPr>
            <a:lvl3pPr marL="1143000" indent="-228600" eaLnBrk="0" hangingPunct="0">
              <a:defRPr sz="2000">
                <a:solidFill>
                  <a:schemeClr val="tx1"/>
                </a:solidFill>
                <a:latin typeface="Tahoma" pitchFamily="34" charset="0"/>
                <a:ea typeface="MS PGothic" pitchFamily="34" charset="-128"/>
              </a:defRPr>
            </a:lvl3pPr>
            <a:lvl4pPr marL="1600200" indent="-228600" eaLnBrk="0" hangingPunct="0">
              <a:defRPr sz="2000">
                <a:solidFill>
                  <a:schemeClr val="tx1"/>
                </a:solidFill>
                <a:latin typeface="Tahoma" pitchFamily="34" charset="0"/>
                <a:ea typeface="MS PGothic" pitchFamily="34" charset="-128"/>
              </a:defRPr>
            </a:lvl4pPr>
            <a:lvl5pPr marL="2057400" indent="-228600" eaLnBrk="0" hangingPunct="0">
              <a:defRPr sz="20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Tahoma" pitchFamily="34" charset="0"/>
                <a:ea typeface="MS PGothic" pitchFamily="34" charset="-128"/>
              </a:defRPr>
            </a:lvl9pPr>
          </a:lstStyle>
          <a:p>
            <a:pPr>
              <a:lnSpc>
                <a:spcPts val="900"/>
              </a:lnSpc>
              <a:buFont typeface="Arial" pitchFamily="34" charset="0"/>
              <a:buNone/>
              <a:defRPr/>
            </a:pPr>
            <a:r>
              <a:rPr lang="en-US" sz="1000" b="1" dirty="0" smtClean="0">
                <a:solidFill>
                  <a:srgbClr val="000000"/>
                </a:solidFill>
                <a:latin typeface="Arial" pitchFamily="34" charset="0"/>
              </a:rPr>
              <a:t>U.S. Department of Transportation</a:t>
            </a:r>
          </a:p>
        </p:txBody>
      </p:sp>
      <p:pic>
        <p:nvPicPr>
          <p:cNvPr id="21512" name="Picture 11" descr="Triscallion_Black"/>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172200" y="6430971"/>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08448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4" r:id="rId13"/>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178" algn="l" rtl="0" eaLnBrk="0" fontAlgn="base" hangingPunct="0">
        <a:spcBef>
          <a:spcPct val="0"/>
        </a:spcBef>
        <a:spcAft>
          <a:spcPct val="0"/>
        </a:spcAft>
        <a:defRPr sz="2800" b="1">
          <a:solidFill>
            <a:schemeClr val="tx2"/>
          </a:solidFill>
          <a:latin typeface="Arial" charset="0"/>
        </a:defRPr>
      </a:lvl6pPr>
      <a:lvl7pPr marL="914354" algn="l" rtl="0" eaLnBrk="0" fontAlgn="base" hangingPunct="0">
        <a:spcBef>
          <a:spcPct val="0"/>
        </a:spcBef>
        <a:spcAft>
          <a:spcPct val="0"/>
        </a:spcAft>
        <a:defRPr sz="2800" b="1">
          <a:solidFill>
            <a:schemeClr val="tx2"/>
          </a:solidFill>
          <a:latin typeface="Arial" charset="0"/>
        </a:defRPr>
      </a:lvl7pPr>
      <a:lvl8pPr marL="1371532" algn="l" rtl="0" eaLnBrk="0" fontAlgn="base" hangingPunct="0">
        <a:spcBef>
          <a:spcPct val="0"/>
        </a:spcBef>
        <a:spcAft>
          <a:spcPct val="0"/>
        </a:spcAft>
        <a:defRPr sz="2800" b="1">
          <a:solidFill>
            <a:schemeClr val="tx2"/>
          </a:solidFill>
          <a:latin typeface="Arial" charset="0"/>
        </a:defRPr>
      </a:lvl8pPr>
      <a:lvl9pPr marL="1828709" algn="l" rtl="0" eaLnBrk="0" fontAlgn="base" hangingPunct="0">
        <a:spcBef>
          <a:spcPct val="0"/>
        </a:spcBef>
        <a:spcAft>
          <a:spcPct val="0"/>
        </a:spcAft>
        <a:defRPr sz="2800" b="1">
          <a:solidFill>
            <a:schemeClr val="tx2"/>
          </a:solidFill>
          <a:latin typeface="Arial" charset="0"/>
        </a:defRPr>
      </a:lvl9pPr>
    </p:titleStyle>
    <p:bodyStyle>
      <a:lvl1pPr marL="171442" indent="-171442" algn="l" rtl="0" eaLnBrk="0" fontAlgn="base" hangingPunct="0">
        <a:spcBef>
          <a:spcPct val="20000"/>
        </a:spcBef>
        <a:spcAft>
          <a:spcPct val="0"/>
        </a:spcAft>
        <a:buFont typeface="Wingdings" pitchFamily="2" charset="2"/>
        <a:buChar char="§"/>
        <a:defRPr sz="1600">
          <a:solidFill>
            <a:schemeClr val="tx1"/>
          </a:solidFill>
          <a:latin typeface="+mn-lt"/>
          <a:ea typeface="MS PGothic" pitchFamily="34" charset="-128"/>
          <a:cs typeface="MS PGothic"/>
        </a:defRPr>
      </a:lvl1pPr>
      <a:lvl2pPr marL="392094" indent="-20954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pitchFamily="34" charset="-128"/>
          <a:cs typeface="MS PGothic"/>
        </a:defRPr>
      </a:lvl2pPr>
      <a:lvl3pPr marL="620683"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3pPr>
      <a:lvl4pPr marL="839746" indent="-209540" algn="l" rtl="0" eaLnBrk="0" fontAlgn="base" hangingPunct="0">
        <a:spcBef>
          <a:spcPct val="20000"/>
        </a:spcBef>
        <a:spcAft>
          <a:spcPct val="0"/>
        </a:spcAft>
        <a:buFont typeface="Arial" pitchFamily="34" charset="0"/>
        <a:buChar char="–"/>
        <a:defRPr sz="1600">
          <a:solidFill>
            <a:schemeClr val="tx1"/>
          </a:solidFill>
          <a:latin typeface="+mn-lt"/>
          <a:ea typeface="MS PGothic" pitchFamily="34" charset="-128"/>
          <a:cs typeface="MS PGothic"/>
        </a:defRPr>
      </a:lvl4pPr>
      <a:lvl5pPr marL="1041349" indent="-209540" algn="l" rtl="0" eaLnBrk="0" fontAlgn="base" hangingPunct="0">
        <a:spcBef>
          <a:spcPct val="20000"/>
        </a:spcBef>
        <a:spcAft>
          <a:spcPct val="0"/>
        </a:spcAft>
        <a:buChar char="•"/>
        <a:defRPr sz="1600">
          <a:solidFill>
            <a:schemeClr val="tx1"/>
          </a:solidFill>
          <a:latin typeface="+mn-lt"/>
          <a:ea typeface="MS PGothic" pitchFamily="34" charset="-128"/>
          <a:cs typeface="MS PGothic"/>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lsCove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57069"/>
            <a:ext cx="9144001" cy="5800937"/>
          </a:xfrm>
          <a:prstGeom prst="rect">
            <a:avLst/>
          </a:prstGeom>
        </p:spPr>
      </p:pic>
      <p:sp>
        <p:nvSpPr>
          <p:cNvPr id="6" name="Rectangle 5"/>
          <p:cNvSpPr/>
          <p:nvPr/>
        </p:nvSpPr>
        <p:spPr>
          <a:xfrm>
            <a:off x="1804692" y="6079171"/>
            <a:ext cx="4511171" cy="338554"/>
          </a:xfrm>
          <a:prstGeom prst="rect">
            <a:avLst/>
          </a:prstGeom>
          <a:solidFill>
            <a:schemeClr val="bg1"/>
          </a:solidFill>
          <a:ln>
            <a:solidFill>
              <a:schemeClr val="bg1"/>
            </a:solidFill>
          </a:ln>
        </p:spPr>
        <p:txBody>
          <a:bodyPr wrap="none">
            <a:spAutoFit/>
          </a:bodyPr>
          <a:lstStyle/>
          <a:p>
            <a:pPr lvl="0" eaLnBrk="0" hangingPunct="0"/>
            <a:r>
              <a:rPr lang="en-US" sz="1600" kern="0" dirty="0" smtClean="0">
                <a:solidFill>
                  <a:srgbClr val="29527B"/>
                </a:solidFill>
                <a:latin typeface="Arial Black" panose="020B0A04020102020204" pitchFamily="34" charset="0"/>
                <a:cs typeface="Arial" panose="020B0604020202020204" pitchFamily="34" charset="0"/>
              </a:rPr>
              <a:t>Walton </a:t>
            </a:r>
            <a:r>
              <a:rPr lang="en-US" sz="1600" kern="0" dirty="0">
                <a:solidFill>
                  <a:srgbClr val="29527B"/>
                </a:solidFill>
                <a:latin typeface="Arial Black" panose="020B0A04020102020204" pitchFamily="34" charset="0"/>
                <a:cs typeface="Arial" panose="020B0604020202020204" pitchFamily="34" charset="0"/>
              </a:rPr>
              <a:t>Fehr, Transportation </a:t>
            </a:r>
            <a:r>
              <a:rPr lang="en-US" sz="1600" kern="0" dirty="0" smtClean="0">
                <a:solidFill>
                  <a:srgbClr val="29527B"/>
                </a:solidFill>
                <a:latin typeface="Arial Black" panose="020B0A04020102020204" pitchFamily="34" charset="0"/>
                <a:cs typeface="Arial" panose="020B0604020202020204" pitchFamily="34" charset="0"/>
              </a:rPr>
              <a:t>Specialist</a:t>
            </a:r>
            <a:endParaRPr lang="en-US" sz="1600" kern="0" dirty="0">
              <a:solidFill>
                <a:srgbClr val="29527B"/>
              </a:solidFill>
              <a:latin typeface="Arial Black" panose="020B0A04020102020204" pitchFamily="34" charset="0"/>
              <a:cs typeface="Arial" panose="020B0604020202020204" pitchFamily="34" charset="0"/>
            </a:endParaRPr>
          </a:p>
        </p:txBody>
      </p:sp>
      <p:sp>
        <p:nvSpPr>
          <p:cNvPr id="4" name="Rectangle 3"/>
          <p:cNvSpPr/>
          <p:nvPr/>
        </p:nvSpPr>
        <p:spPr>
          <a:xfrm>
            <a:off x="-1" y="2244336"/>
            <a:ext cx="5184433" cy="1015663"/>
          </a:xfrm>
          <a:prstGeom prst="rect">
            <a:avLst/>
          </a:prstGeom>
          <a:solidFill>
            <a:schemeClr val="bg1"/>
          </a:solidFill>
          <a:ln>
            <a:solidFill>
              <a:schemeClr val="bg1"/>
            </a:solidFill>
          </a:ln>
        </p:spPr>
        <p:txBody>
          <a:bodyPr wrap="none">
            <a:spAutoFit/>
          </a:bodyPr>
          <a:lstStyle/>
          <a:p>
            <a:pPr lvl="0" eaLnBrk="0" hangingPunct="0"/>
            <a:r>
              <a:rPr lang="en-US" sz="2000" kern="0" dirty="0" smtClean="0">
                <a:solidFill>
                  <a:srgbClr val="29527B"/>
                </a:solidFill>
                <a:latin typeface="Arial Black" panose="020B0A04020102020204" pitchFamily="34" charset="0"/>
                <a:cs typeface="Arial" panose="020B0604020202020204" pitchFamily="34" charset="0"/>
              </a:rPr>
              <a:t>Standards Rapid Consensus</a:t>
            </a:r>
          </a:p>
          <a:p>
            <a:pPr lvl="0" eaLnBrk="0" hangingPunct="0"/>
            <a:r>
              <a:rPr lang="en-US" sz="2000" i="1" kern="0" dirty="0" smtClean="0">
                <a:solidFill>
                  <a:srgbClr val="29527B"/>
                </a:solidFill>
                <a:latin typeface="Arial Black" panose="020B0A04020102020204" pitchFamily="34" charset="0"/>
                <a:cs typeface="Arial" panose="020B0604020202020204" pitchFamily="34" charset="0"/>
              </a:rPr>
              <a:t>Day 1, PM – Vehicle Situation Data, </a:t>
            </a:r>
          </a:p>
          <a:p>
            <a:pPr lvl="0" eaLnBrk="0" hangingPunct="0"/>
            <a:r>
              <a:rPr lang="en-US" sz="2000" i="1" kern="0" dirty="0" smtClean="0">
                <a:solidFill>
                  <a:srgbClr val="29527B"/>
                </a:solidFill>
                <a:latin typeface="Arial Black" panose="020B0A04020102020204" pitchFamily="34" charset="0"/>
                <a:cs typeface="Arial" panose="020B0604020202020204" pitchFamily="34" charset="0"/>
              </a:rPr>
              <a:t>DSRC Basics</a:t>
            </a:r>
            <a:endParaRPr lang="en-US" sz="2000" i="1" kern="0" dirty="0">
              <a:solidFill>
                <a:srgbClr val="29527B"/>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830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1609.4 Parameters</a:t>
            </a:r>
            <a:endParaRPr lang="en-US" sz="2800" cap="small" dirty="0">
              <a:solidFill>
                <a:srgbClr val="29527B"/>
              </a:solidFill>
              <a:ea typeface="ＭＳ Ｐゴシック"/>
              <a:cs typeface="ＭＳ Ｐゴシック"/>
            </a:endParaRPr>
          </a:p>
        </p:txBody>
      </p:sp>
      <p:sp>
        <p:nvSpPr>
          <p:cNvPr id="5" name="Rectangle 4"/>
          <p:cNvSpPr/>
          <p:nvPr/>
        </p:nvSpPr>
        <p:spPr>
          <a:xfrm>
            <a:off x="457200" y="1449619"/>
            <a:ext cx="8229600" cy="3354765"/>
          </a:xfrm>
          <a:prstGeom prst="rect">
            <a:avLst/>
          </a:prstGeom>
        </p:spPr>
        <p:txBody>
          <a:bodyPr wrap="square">
            <a:spAutoFit/>
          </a:bodyPr>
          <a:lstStyle/>
          <a:p>
            <a:pPr marL="384029" lvl="0" indent="-210301" eaLnBrk="0" hangingPunct="0">
              <a:spcBef>
                <a:spcPct val="20000"/>
              </a:spcBef>
              <a:buFont typeface="Wingdings" pitchFamily="2" charset="2"/>
              <a:buChar char="§"/>
            </a:pPr>
            <a:r>
              <a:rPr lang="en-US" sz="2400" kern="0" dirty="0">
                <a:solidFill>
                  <a:srgbClr val="000000"/>
                </a:solidFill>
                <a:latin typeface="Arial"/>
                <a:ea typeface="+mn-ea"/>
                <a:cs typeface="+mn-cs"/>
              </a:rPr>
              <a:t>Channel usage</a:t>
            </a:r>
          </a:p>
          <a:p>
            <a:pPr marL="594330" lvl="1" indent="-210301" eaLnBrk="0" hangingPunct="0">
              <a:spcBef>
                <a:spcPct val="20000"/>
              </a:spcBef>
              <a:buSzPct val="65000"/>
              <a:buFont typeface="Arial Unicode MS" pitchFamily="34" charset="-128"/>
              <a:buChar char="□"/>
            </a:pPr>
            <a:r>
              <a:rPr lang="en-US" sz="2000" kern="0" dirty="0">
                <a:solidFill>
                  <a:srgbClr val="000000"/>
                </a:solidFill>
                <a:latin typeface="Arial"/>
                <a:ea typeface="+mn-ea"/>
                <a:cs typeface="+mn-cs"/>
              </a:rPr>
              <a:t>Service and/or Control mandated by profile</a:t>
            </a:r>
          </a:p>
          <a:p>
            <a:pPr marL="384029" lvl="0" indent="-210301" eaLnBrk="0" hangingPunct="0">
              <a:spcBef>
                <a:spcPct val="20000"/>
              </a:spcBef>
              <a:buFont typeface="Wingdings" pitchFamily="2" charset="2"/>
              <a:buChar char="§"/>
            </a:pPr>
            <a:r>
              <a:rPr lang="en-US" sz="2000" kern="0" dirty="0">
                <a:solidFill>
                  <a:srgbClr val="000000"/>
                </a:solidFill>
                <a:latin typeface="Arial"/>
                <a:ea typeface="+mn-ea"/>
                <a:cs typeface="+mn-cs"/>
              </a:rPr>
              <a:t>Profiles</a:t>
            </a:r>
          </a:p>
          <a:p>
            <a:pPr marL="594330" lvl="1" indent="-210301" eaLnBrk="0" hangingPunct="0">
              <a:spcBef>
                <a:spcPct val="20000"/>
              </a:spcBef>
              <a:buSzPct val="65000"/>
              <a:buFont typeface="Arial Unicode MS" pitchFamily="34" charset="-128"/>
              <a:buChar char="□"/>
            </a:pPr>
            <a:r>
              <a:rPr lang="en-US" sz="2000" kern="0" dirty="0">
                <a:solidFill>
                  <a:srgbClr val="000000"/>
                </a:solidFill>
                <a:latin typeface="Arial"/>
                <a:ea typeface="+mn-ea"/>
                <a:cs typeface="+mn-cs"/>
              </a:rPr>
              <a:t>V2V (J2945/1)</a:t>
            </a:r>
          </a:p>
          <a:p>
            <a:pPr marL="594330" lvl="1" indent="-210301" eaLnBrk="0" hangingPunct="0">
              <a:spcBef>
                <a:spcPct val="20000"/>
              </a:spcBef>
              <a:buSzPct val="65000"/>
              <a:buFont typeface="Arial Unicode MS" pitchFamily="34" charset="-128"/>
              <a:buChar char="□"/>
            </a:pPr>
            <a:r>
              <a:rPr lang="en-US" sz="2000" kern="0" dirty="0">
                <a:solidFill>
                  <a:srgbClr val="000000"/>
                </a:solidFill>
                <a:latin typeface="Arial"/>
                <a:ea typeface="+mn-ea"/>
                <a:cs typeface="+mn-cs"/>
              </a:rPr>
              <a:t>SCMS (J2945/1)</a:t>
            </a:r>
          </a:p>
          <a:p>
            <a:pPr marL="594330" lvl="1" indent="-210301" eaLnBrk="0" hangingPunct="0">
              <a:spcBef>
                <a:spcPct val="20000"/>
              </a:spcBef>
              <a:buSzPct val="65000"/>
              <a:buFont typeface="Arial Unicode MS" pitchFamily="34" charset="-128"/>
              <a:buChar char="□"/>
            </a:pPr>
            <a:r>
              <a:rPr lang="en-US" sz="2000" kern="0" dirty="0">
                <a:solidFill>
                  <a:srgbClr val="000000"/>
                </a:solidFill>
                <a:latin typeface="Arial"/>
                <a:ea typeface="+mn-ea"/>
                <a:cs typeface="+mn-cs"/>
              </a:rPr>
              <a:t>V2I – (By </a:t>
            </a:r>
            <a:r>
              <a:rPr lang="en-US" sz="2000" kern="0" dirty="0" smtClean="0">
                <a:solidFill>
                  <a:srgbClr val="000000"/>
                </a:solidFill>
                <a:latin typeface="Arial"/>
                <a:ea typeface="+mn-ea"/>
                <a:cs typeface="+mn-cs"/>
              </a:rPr>
              <a:t>Application)</a:t>
            </a:r>
          </a:p>
          <a:p>
            <a:pPr marL="1051530" lvl="2" indent="-210301" eaLnBrk="0" hangingPunct="0">
              <a:spcBef>
                <a:spcPct val="20000"/>
              </a:spcBef>
              <a:buSzPct val="65000"/>
              <a:buFont typeface="Arial Unicode MS" pitchFamily="34" charset="-128"/>
              <a:buChar char="□"/>
            </a:pPr>
            <a:r>
              <a:rPr lang="en-US" sz="2000" kern="0" dirty="0" smtClean="0">
                <a:solidFill>
                  <a:srgbClr val="000000"/>
                </a:solidFill>
                <a:latin typeface="Arial"/>
                <a:ea typeface="+mn-ea"/>
                <a:cs typeface="+mn-cs"/>
              </a:rPr>
              <a:t>COC have generated proposed Profiles for MAP, SPaT, TIM  &amp; TIB</a:t>
            </a:r>
          </a:p>
          <a:p>
            <a:pPr marL="1051530" lvl="2" indent="-210301" eaLnBrk="0" hangingPunct="0">
              <a:spcBef>
                <a:spcPct val="20000"/>
              </a:spcBef>
              <a:buSzPct val="65000"/>
              <a:buFont typeface="Arial Unicode MS" pitchFamily="34" charset="-128"/>
              <a:buChar char="□"/>
            </a:pPr>
            <a:r>
              <a:rPr lang="en-US" sz="2000" kern="0" dirty="0" smtClean="0">
                <a:solidFill>
                  <a:srgbClr val="000000"/>
                </a:solidFill>
                <a:latin typeface="Arial"/>
                <a:ea typeface="+mn-ea"/>
                <a:cs typeface="+mn-cs"/>
              </a:rPr>
              <a:t>Additional profiles as needed for Pilots</a:t>
            </a:r>
          </a:p>
        </p:txBody>
      </p:sp>
    </p:spTree>
    <p:extLst>
      <p:ext uri="{BB962C8B-B14F-4D97-AF65-F5344CB8AC3E}">
        <p14:creationId xmlns:p14="http://schemas.microsoft.com/office/powerpoint/2010/main" val="1492769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Network Services (IEEE 1609.3)</a:t>
            </a:r>
          </a:p>
        </p:txBody>
      </p:sp>
      <p:sp>
        <p:nvSpPr>
          <p:cNvPr id="3" name="Content Placeholder 2"/>
          <p:cNvSpPr>
            <a:spLocks noGrp="1"/>
          </p:cNvSpPr>
          <p:nvPr>
            <p:ph idx="1"/>
          </p:nvPr>
        </p:nvSpPr>
        <p:spPr/>
        <p:txBody>
          <a:bodyPr/>
          <a:lstStyle/>
          <a:p>
            <a:r>
              <a:rPr lang="en-US" dirty="0" smtClean="0"/>
              <a:t>Current working version: IEEE 1609.3v3 D6. Full publication date is in 2016.</a:t>
            </a:r>
          </a:p>
          <a:p>
            <a:r>
              <a:rPr lang="en-US" dirty="0" smtClean="0"/>
              <a:t>Expected to be used for CV Pilot deployments</a:t>
            </a:r>
          </a:p>
          <a:p>
            <a:r>
              <a:rPr lang="en-US" dirty="0" smtClean="0"/>
              <a:t>In summary</a:t>
            </a:r>
          </a:p>
          <a:p>
            <a:pPr lvl="1"/>
            <a:r>
              <a:rPr lang="en-US" dirty="0" smtClean="0"/>
              <a:t>Standard defines</a:t>
            </a:r>
          </a:p>
          <a:p>
            <a:pPr lvl="2"/>
            <a:r>
              <a:rPr lang="en-US" dirty="0" smtClean="0"/>
              <a:t>WAVE Short Message	(used by BSM, SPAT, MAP, TIM, </a:t>
            </a:r>
            <a:r>
              <a:rPr lang="en-US" dirty="0" err="1" smtClean="0"/>
              <a:t>etc</a:t>
            </a:r>
            <a:r>
              <a:rPr lang="en-US" dirty="0" smtClean="0"/>
              <a:t>)</a:t>
            </a:r>
          </a:p>
          <a:p>
            <a:pPr lvl="2"/>
            <a:r>
              <a:rPr lang="en-US" dirty="0" smtClean="0"/>
              <a:t>WAVE Service Advertisement (used by IPv6 based services, SCMS)</a:t>
            </a:r>
          </a:p>
          <a:p>
            <a:pPr lvl="2"/>
            <a:r>
              <a:rPr lang="en-US" dirty="0" smtClean="0"/>
              <a:t>IPv6 messages (used by SCMS, communications with </a:t>
            </a:r>
            <a:r>
              <a:rPr lang="en-US" dirty="0" err="1" smtClean="0"/>
              <a:t>backoffice</a:t>
            </a:r>
            <a:r>
              <a:rPr lang="en-US" dirty="0" smtClean="0"/>
              <a:t> applications)</a:t>
            </a:r>
          </a:p>
          <a:p>
            <a:r>
              <a:rPr lang="en-US" dirty="0" smtClean="0"/>
              <a:t>1609.2 security profile for WSA</a:t>
            </a:r>
          </a:p>
          <a:p>
            <a:r>
              <a:rPr lang="en-US" dirty="0" smtClean="0"/>
              <a:t>Support for IP-address randomization</a:t>
            </a:r>
          </a:p>
          <a:p>
            <a:endParaRPr lang="en-US" dirty="0"/>
          </a:p>
          <a:p>
            <a:pPr marL="173728" indent="0">
              <a:buNone/>
            </a:pPr>
            <a:endParaRPr lang="en-US" dirty="0" smtClean="0"/>
          </a:p>
        </p:txBody>
      </p:sp>
    </p:spTree>
    <p:extLst>
      <p:ext uri="{BB962C8B-B14F-4D97-AF65-F5344CB8AC3E}">
        <p14:creationId xmlns:p14="http://schemas.microsoft.com/office/powerpoint/2010/main" val="233626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WSM</a:t>
            </a:r>
            <a:r>
              <a:rPr lang="en-US" sz="2400" dirty="0" smtClean="0"/>
              <a:t> </a:t>
            </a:r>
            <a:r>
              <a:rPr lang="en-US" sz="2800" cap="small" dirty="0">
                <a:solidFill>
                  <a:srgbClr val="29527B"/>
                </a:solidFill>
                <a:ea typeface="ＭＳ Ｐゴシック"/>
                <a:cs typeface="ＭＳ Ｐゴシック"/>
              </a:rPr>
              <a:t>example for Data </a:t>
            </a:r>
          </a:p>
        </p:txBody>
      </p:sp>
      <p:sp>
        <p:nvSpPr>
          <p:cNvPr id="3" name="Content Placeholder 2"/>
          <p:cNvSpPr>
            <a:spLocks noGrp="1"/>
          </p:cNvSpPr>
          <p:nvPr>
            <p:ph idx="1"/>
          </p:nvPr>
        </p:nvSpPr>
        <p:spPr>
          <a:xfrm>
            <a:off x="457199" y="1295400"/>
            <a:ext cx="2809875" cy="4525963"/>
          </a:xfrm>
        </p:spPr>
        <p:txBody>
          <a:bodyPr/>
          <a:lstStyle/>
          <a:p>
            <a:pPr marL="173728" indent="0">
              <a:buNone/>
            </a:pPr>
            <a:r>
              <a:rPr lang="en-US" dirty="0" smtClean="0"/>
              <a:t>Key features:</a:t>
            </a:r>
          </a:p>
          <a:p>
            <a:r>
              <a:rPr lang="en-US" dirty="0" smtClean="0"/>
              <a:t>Version = 3 </a:t>
            </a:r>
          </a:p>
          <a:p>
            <a:r>
              <a:rPr lang="en-US" dirty="0" smtClean="0"/>
              <a:t>Subtype = 0</a:t>
            </a:r>
          </a:p>
          <a:p>
            <a:r>
              <a:rPr lang="en-US" dirty="0" smtClean="0"/>
              <a:t>Includes optional elements: </a:t>
            </a:r>
          </a:p>
          <a:p>
            <a:pPr lvl="1"/>
            <a:r>
              <a:rPr lang="en-US" dirty="0" smtClean="0"/>
              <a:t>Channel Number</a:t>
            </a:r>
          </a:p>
          <a:p>
            <a:pPr lvl="1"/>
            <a:r>
              <a:rPr lang="en-US" dirty="0" smtClean="0"/>
              <a:t>Data Rate</a:t>
            </a:r>
          </a:p>
          <a:p>
            <a:pPr lvl="1"/>
            <a:r>
              <a:rPr lang="en-US" dirty="0" err="1" smtClean="0"/>
              <a:t>Tx</a:t>
            </a:r>
            <a:r>
              <a:rPr lang="en-US" dirty="0" smtClean="0"/>
              <a:t> Power User</a:t>
            </a:r>
          </a:p>
          <a:p>
            <a:r>
              <a:rPr lang="en-US" dirty="0" smtClean="0"/>
              <a:t>TPID = 0</a:t>
            </a:r>
          </a:p>
          <a:p>
            <a:r>
              <a:rPr lang="en-US" dirty="0" err="1" smtClean="0"/>
              <a:t>WsmMaxLength</a:t>
            </a:r>
            <a:r>
              <a:rPr lang="en-US" dirty="0" smtClean="0"/>
              <a:t> = 1400</a:t>
            </a:r>
            <a:endParaRPr lang="en-US" dirty="0"/>
          </a:p>
        </p:txBody>
      </p:sp>
      <p:pic>
        <p:nvPicPr>
          <p:cNvPr id="6" name="Picture 5"/>
          <p:cNvPicPr>
            <a:picLocks noChangeAspect="1"/>
          </p:cNvPicPr>
          <p:nvPr/>
        </p:nvPicPr>
        <p:blipFill>
          <a:blip r:embed="rId2"/>
          <a:stretch>
            <a:fillRect/>
          </a:stretch>
        </p:blipFill>
        <p:spPr>
          <a:xfrm>
            <a:off x="3361169" y="1033463"/>
            <a:ext cx="5620906" cy="5405438"/>
          </a:xfrm>
          <a:prstGeom prst="rect">
            <a:avLst/>
          </a:prstGeom>
        </p:spPr>
      </p:pic>
      <p:sp>
        <p:nvSpPr>
          <p:cNvPr id="7" name="TextBox 6"/>
          <p:cNvSpPr txBox="1"/>
          <p:nvPr/>
        </p:nvSpPr>
        <p:spPr>
          <a:xfrm>
            <a:off x="3571875" y="6438901"/>
            <a:ext cx="2440092" cy="261610"/>
          </a:xfrm>
          <a:prstGeom prst="rect">
            <a:avLst/>
          </a:prstGeom>
          <a:noFill/>
        </p:spPr>
        <p:txBody>
          <a:bodyPr wrap="none" rtlCol="0">
            <a:spAutoFit/>
          </a:bodyPr>
          <a:lstStyle/>
          <a:p>
            <a:r>
              <a:rPr lang="en-US" sz="1100" dirty="0" smtClean="0"/>
              <a:t>See IEEE </a:t>
            </a:r>
            <a:r>
              <a:rPr lang="en-US" sz="1100" dirty="0"/>
              <a:t>1609.3 Annex G.2 pp 127</a:t>
            </a:r>
            <a:endParaRPr lang="en-US" sz="1100" i="0" dirty="0" smtClean="0">
              <a:solidFill>
                <a:schemeClr val="tx1"/>
              </a:solidFill>
            </a:endParaRPr>
          </a:p>
        </p:txBody>
      </p:sp>
    </p:spTree>
    <p:extLst>
      <p:ext uri="{BB962C8B-B14F-4D97-AF65-F5344CB8AC3E}">
        <p14:creationId xmlns:p14="http://schemas.microsoft.com/office/powerpoint/2010/main" val="176188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Services (IEEE 1609.2)</a:t>
            </a:r>
            <a:endParaRPr lang="en-US" dirty="0"/>
          </a:p>
        </p:txBody>
      </p:sp>
      <p:sp>
        <p:nvSpPr>
          <p:cNvPr id="3" name="Content Placeholder 2"/>
          <p:cNvSpPr>
            <a:spLocks noGrp="1"/>
          </p:cNvSpPr>
          <p:nvPr>
            <p:ph idx="1"/>
          </p:nvPr>
        </p:nvSpPr>
        <p:spPr>
          <a:xfrm>
            <a:off x="457200" y="1087755"/>
            <a:ext cx="8229600" cy="4525963"/>
          </a:xfrm>
        </p:spPr>
        <p:txBody>
          <a:bodyPr/>
          <a:lstStyle/>
          <a:p>
            <a:r>
              <a:rPr lang="en-US" dirty="0"/>
              <a:t>Current working version: IEEE </a:t>
            </a:r>
            <a:r>
              <a:rPr lang="en-US" dirty="0" smtClean="0"/>
              <a:t>1609.2v3 D12. </a:t>
            </a:r>
            <a:r>
              <a:rPr lang="en-US" dirty="0"/>
              <a:t>Full publication date is in 2016.</a:t>
            </a:r>
          </a:p>
          <a:p>
            <a:r>
              <a:rPr lang="en-US" dirty="0"/>
              <a:t>Expected to be used for CV Pilot deployments</a:t>
            </a:r>
          </a:p>
          <a:p>
            <a:r>
              <a:rPr lang="en-US" dirty="0" smtClean="0"/>
              <a:t>In summary:</a:t>
            </a:r>
          </a:p>
          <a:p>
            <a:pPr lvl="1"/>
            <a:r>
              <a:rPr lang="en-US" dirty="0" smtClean="0"/>
              <a:t>Standard defines formats and methods to create, decode, sign and verify using:</a:t>
            </a:r>
          </a:p>
          <a:p>
            <a:pPr lvl="2"/>
            <a:r>
              <a:rPr lang="en-US" dirty="0" smtClean="0"/>
              <a:t>Signed messages – used by all broadcast messages (BSM, SPAT, MAP, TIM, </a:t>
            </a:r>
            <a:r>
              <a:rPr lang="en-US" dirty="0" err="1" smtClean="0"/>
              <a:t>etc</a:t>
            </a:r>
            <a:r>
              <a:rPr lang="en-US" dirty="0" smtClean="0"/>
              <a:t>)</a:t>
            </a:r>
          </a:p>
          <a:p>
            <a:pPr lvl="2"/>
            <a:r>
              <a:rPr lang="en-US" dirty="0" smtClean="0"/>
              <a:t>Encrypted messages – used for IPv6 based communications with </a:t>
            </a:r>
            <a:r>
              <a:rPr lang="en-US" dirty="0" err="1" smtClean="0"/>
              <a:t>backoffice</a:t>
            </a:r>
            <a:r>
              <a:rPr lang="en-US" dirty="0" smtClean="0"/>
              <a:t> systems</a:t>
            </a:r>
          </a:p>
          <a:p>
            <a:pPr lvl="2"/>
            <a:r>
              <a:rPr lang="en-US" dirty="0" smtClean="0"/>
              <a:t>Security profiles – summary of attributed applicable for a specific type of message</a:t>
            </a:r>
          </a:p>
          <a:p>
            <a:pPr lvl="2"/>
            <a:r>
              <a:rPr lang="en-US" dirty="0" smtClean="0"/>
              <a:t>Mechanism for peer-to-peer certificate distribution</a:t>
            </a:r>
          </a:p>
          <a:p>
            <a:r>
              <a:rPr lang="en-US" dirty="0" smtClean="0"/>
              <a:t>Security Profiles</a:t>
            </a:r>
          </a:p>
          <a:p>
            <a:pPr lvl="1"/>
            <a:r>
              <a:rPr lang="en-US" dirty="0" smtClean="0"/>
              <a:t>Security profile for BSM (covered in SAE J2945/1)</a:t>
            </a:r>
          </a:p>
          <a:p>
            <a:pPr lvl="1"/>
            <a:r>
              <a:rPr lang="en-US" dirty="0" smtClean="0"/>
              <a:t>Security profile for WSA (covered in IEEE 1609.2) </a:t>
            </a:r>
          </a:p>
          <a:p>
            <a:pPr lvl="1"/>
            <a:r>
              <a:rPr lang="en-US" dirty="0" smtClean="0"/>
              <a:t>Security profiles for SPAT, MAP, TIM (COC </a:t>
            </a:r>
            <a:r>
              <a:rPr lang="en-US" dirty="0" err="1" smtClean="0"/>
              <a:t>SyS</a:t>
            </a:r>
            <a:r>
              <a:rPr lang="en-US" dirty="0" smtClean="0"/>
              <a:t> specifications)</a:t>
            </a:r>
          </a:p>
          <a:p>
            <a:pPr lvl="1"/>
            <a:r>
              <a:rPr lang="en-US" dirty="0" smtClean="0"/>
              <a:t>Security profile for IPv6 messages (TBD)</a:t>
            </a:r>
          </a:p>
          <a:p>
            <a:pPr marL="612617" lvl="2" indent="0">
              <a:buNone/>
            </a:pPr>
            <a:endParaRPr lang="en-US" dirty="0"/>
          </a:p>
        </p:txBody>
      </p:sp>
    </p:spTree>
    <p:extLst>
      <p:ext uri="{BB962C8B-B14F-4D97-AF65-F5344CB8AC3E}">
        <p14:creationId xmlns:p14="http://schemas.microsoft.com/office/powerpoint/2010/main" val="296955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52"/>
            <a:ext cx="8229600" cy="762000"/>
          </a:xfrm>
        </p:spPr>
        <p:txBody>
          <a:bodyPr/>
          <a:lstStyle/>
          <a:p>
            <a:r>
              <a:rPr lang="en-US" sz="2800" cap="small" dirty="0" smtClean="0">
                <a:solidFill>
                  <a:srgbClr val="29527B"/>
                </a:solidFill>
                <a:ea typeface="ＭＳ Ｐゴシック"/>
                <a:cs typeface="ＭＳ Ｐゴシック"/>
              </a:rPr>
              <a:t>Security Profile</a:t>
            </a:r>
            <a:endParaRPr lang="en-US" sz="2800" cap="small" dirty="0">
              <a:solidFill>
                <a:srgbClr val="29527B"/>
              </a:solidFill>
              <a:ea typeface="ＭＳ Ｐゴシック"/>
              <a:cs typeface="ＭＳ Ｐゴシック"/>
            </a:endParaRPr>
          </a:p>
        </p:txBody>
      </p:sp>
      <p:graphicFrame>
        <p:nvGraphicFramePr>
          <p:cNvPr id="4" name="Content Placeholder 4"/>
          <p:cNvGraphicFramePr>
            <a:graphicFrameLocks/>
          </p:cNvGraphicFramePr>
          <p:nvPr>
            <p:extLst/>
          </p:nvPr>
        </p:nvGraphicFramePr>
        <p:xfrm>
          <a:off x="457200" y="1399032"/>
          <a:ext cx="8229600" cy="2138680"/>
        </p:xfrm>
        <a:graphic>
          <a:graphicData uri="http://schemas.openxmlformats.org/drawingml/2006/table">
            <a:tbl>
              <a:tblPr firstRow="1" bandRow="1">
                <a:tableStyleId>{72833802-FEF1-4C79-8D5D-14CF1EAF98D9}</a:tableStyleId>
              </a:tblPr>
              <a:tblGrid>
                <a:gridCol w="2743200"/>
                <a:gridCol w="2743200"/>
                <a:gridCol w="2743200"/>
              </a:tblGrid>
              <a:tr h="370840">
                <a:tc>
                  <a:txBody>
                    <a:bodyPr/>
                    <a:lstStyle/>
                    <a:p>
                      <a:r>
                        <a:rPr lang="en-US" dirty="0" smtClean="0"/>
                        <a:t>Message Type</a:t>
                      </a:r>
                      <a:endParaRPr lang="en-US" dirty="0"/>
                    </a:p>
                  </a:txBody>
                  <a:tcPr/>
                </a:tc>
                <a:tc>
                  <a:txBody>
                    <a:bodyPr/>
                    <a:lstStyle/>
                    <a:p>
                      <a:r>
                        <a:rPr lang="en-US" dirty="0" smtClean="0"/>
                        <a:t>Security Profile</a:t>
                      </a:r>
                      <a:endParaRPr lang="en-US" dirty="0"/>
                    </a:p>
                  </a:txBody>
                  <a:tcPr/>
                </a:tc>
                <a:tc>
                  <a:txBody>
                    <a:bodyPr/>
                    <a:lstStyle/>
                    <a:p>
                      <a:r>
                        <a:rPr lang="en-US" dirty="0" smtClean="0"/>
                        <a:t>Notes</a:t>
                      </a:r>
                      <a:endParaRPr lang="en-US" dirty="0"/>
                    </a:p>
                  </a:txBody>
                  <a:tcPr/>
                </a:tc>
              </a:tr>
              <a:tr h="370840">
                <a:tc>
                  <a:txBody>
                    <a:bodyPr/>
                    <a:lstStyle/>
                    <a:p>
                      <a:r>
                        <a:rPr lang="en-US" dirty="0" smtClean="0"/>
                        <a:t>BSM</a:t>
                      </a:r>
                      <a:endParaRPr lang="en-US" dirty="0"/>
                    </a:p>
                  </a:txBody>
                  <a:tcPr/>
                </a:tc>
                <a:tc>
                  <a:txBody>
                    <a:bodyPr/>
                    <a:lstStyle/>
                    <a:p>
                      <a:r>
                        <a:rPr lang="en-US" sz="1400" dirty="0" smtClean="0"/>
                        <a:t>Source for PICS </a:t>
                      </a:r>
                      <a:r>
                        <a:rPr lang="en-US" sz="1400" kern="1200" dirty="0" smtClean="0"/>
                        <a:t>2945.1v5</a:t>
                      </a:r>
                      <a:endParaRPr lang="en-US" sz="1400" kern="1200" dirty="0">
                        <a:solidFill>
                          <a:schemeClr val="dk1"/>
                        </a:solidFill>
                        <a:latin typeface="+mn-lt"/>
                        <a:ea typeface="+mn-ea"/>
                        <a:cs typeface="+mn-cs"/>
                      </a:endParaRPr>
                    </a:p>
                  </a:txBody>
                  <a:tcPr/>
                </a:tc>
                <a:tc>
                  <a:txBody>
                    <a:bodyPr/>
                    <a:lstStyle/>
                    <a:p>
                      <a:r>
                        <a:rPr lang="en-US" sz="1400" kern="1200" dirty="0" smtClean="0"/>
                        <a:t>Requirement</a:t>
                      </a:r>
                      <a:r>
                        <a:rPr lang="en-US" sz="1400" dirty="0" smtClean="0"/>
                        <a:t> </a:t>
                      </a:r>
                      <a:r>
                        <a:rPr lang="en-US" sz="1400" kern="1200" dirty="0" smtClean="0"/>
                        <a:t>Specifications 1609.2V3D12</a:t>
                      </a:r>
                      <a:endParaRPr lang="en-US" sz="1400" kern="1200" dirty="0">
                        <a:solidFill>
                          <a:schemeClr val="dk1"/>
                        </a:solidFill>
                        <a:latin typeface="+mn-lt"/>
                        <a:ea typeface="+mn-ea"/>
                        <a:cs typeface="+mn-cs"/>
                      </a:endParaRPr>
                    </a:p>
                  </a:txBody>
                  <a:tcPr/>
                </a:tc>
              </a:tr>
              <a:tr h="370840">
                <a:tc>
                  <a:txBody>
                    <a:bodyPr/>
                    <a:lstStyle/>
                    <a:p>
                      <a:r>
                        <a:rPr lang="en-US" dirty="0" smtClean="0"/>
                        <a:t>WSA</a:t>
                      </a:r>
                      <a:endParaRPr lang="en-US" dirty="0"/>
                    </a:p>
                  </a:txBody>
                  <a:tcPr/>
                </a:tc>
                <a:tc>
                  <a:txBody>
                    <a:bodyPr/>
                    <a:lstStyle/>
                    <a:p>
                      <a:pPr marL="0" algn="l" defTabSz="914400" rtl="0" eaLnBrk="1" latinLnBrk="0" hangingPunct="1"/>
                      <a:r>
                        <a:rPr lang="en-US" sz="1400" kern="1200" dirty="0" smtClean="0"/>
                        <a:t>Source for PICS  1609.3v3D6</a:t>
                      </a:r>
                      <a:endParaRPr lang="en-US"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t>Requirement</a:t>
                      </a:r>
                      <a:r>
                        <a:rPr lang="en-US" sz="1400" dirty="0" smtClean="0"/>
                        <a:t> </a:t>
                      </a:r>
                      <a:r>
                        <a:rPr lang="en-US" sz="1400" kern="1200" dirty="0" smtClean="0"/>
                        <a:t>Specifications 1609.2V3D12</a:t>
                      </a:r>
                      <a:endParaRPr lang="en-US" sz="1400" kern="1200" dirty="0" smtClean="0">
                        <a:solidFill>
                          <a:schemeClr val="dk1"/>
                        </a:solidFill>
                        <a:latin typeface="+mn-lt"/>
                        <a:ea typeface="+mn-ea"/>
                        <a:cs typeface="+mn-cs"/>
                      </a:endParaRPr>
                    </a:p>
                  </a:txBody>
                  <a:tcPr/>
                </a:tc>
              </a:tr>
              <a:tr h="370840">
                <a:tc>
                  <a:txBody>
                    <a:bodyPr/>
                    <a:lstStyle/>
                    <a:p>
                      <a:r>
                        <a:rPr lang="en-US" dirty="0" err="1" smtClean="0"/>
                        <a:t>SPaT</a:t>
                      </a:r>
                      <a:r>
                        <a:rPr lang="en-US" dirty="0" smtClean="0"/>
                        <a:t>/MAP/TIM</a:t>
                      </a:r>
                      <a:endParaRPr lang="en-US" dirty="0"/>
                    </a:p>
                  </a:txBody>
                  <a:tcPr/>
                </a:tc>
                <a:tc>
                  <a:txBody>
                    <a:bodyPr/>
                    <a:lstStyle/>
                    <a:p>
                      <a:pPr marL="0" algn="l" defTabSz="914400" rtl="0" eaLnBrk="1" latinLnBrk="0" hangingPunct="1"/>
                      <a:r>
                        <a:rPr lang="en-US" sz="1400" kern="1200" dirty="0" smtClean="0"/>
                        <a:t>Defined in COC System Functional and Performance Specification Ver. 0.4.0 </a:t>
                      </a:r>
                      <a:endParaRPr lang="en-US" sz="1400" kern="1200" dirty="0">
                        <a:solidFill>
                          <a:schemeClr val="dk1"/>
                        </a:solidFill>
                        <a:latin typeface="+mn-lt"/>
                        <a:ea typeface="+mn-ea"/>
                        <a:cs typeface="+mn-cs"/>
                      </a:endParaRPr>
                    </a:p>
                  </a:txBody>
                  <a:tcPr/>
                </a:tc>
                <a:tc>
                  <a:txBody>
                    <a:bodyPr/>
                    <a:lstStyle/>
                    <a:p>
                      <a:pPr marL="0" algn="l" defTabSz="914400" rtl="0" eaLnBrk="1" latinLnBrk="0" hangingPunct="1"/>
                      <a:r>
                        <a:rPr lang="en-US" sz="1400" kern="1200" dirty="0" smtClean="0"/>
                        <a:t>Updating security profiles for Spat/MAP/TIM  to the latest 1609.2V3D12</a:t>
                      </a:r>
                      <a:endParaRPr lang="en-US" sz="14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90817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a:solidFill>
                  <a:srgbClr val="29527B"/>
                </a:solidFill>
                <a:ea typeface="ＭＳ Ｐゴシック"/>
                <a:cs typeface="ＭＳ Ｐゴシック"/>
              </a:rPr>
              <a:t>Security Profile for Transmitting BSMs</a:t>
            </a:r>
          </a:p>
        </p:txBody>
      </p:sp>
      <p:graphicFrame>
        <p:nvGraphicFramePr>
          <p:cNvPr id="4" name="Content Placeholder 4"/>
          <p:cNvGraphicFramePr>
            <a:graphicFrameLocks noGrp="1"/>
          </p:cNvGraphicFramePr>
          <p:nvPr>
            <p:ph idx="1"/>
            <p:extLst/>
          </p:nvPr>
        </p:nvGraphicFramePr>
        <p:xfrm>
          <a:off x="457200" y="1295400"/>
          <a:ext cx="7944787" cy="3098749"/>
        </p:xfrm>
        <a:graphic>
          <a:graphicData uri="http://schemas.openxmlformats.org/drawingml/2006/table">
            <a:tbl>
              <a:tblPr firstRow="1" firstCol="1" bandRow="1">
                <a:tableStyleId>{72833802-FEF1-4C79-8D5D-14CF1EAF98D9}</a:tableStyleId>
              </a:tblPr>
              <a:tblGrid>
                <a:gridCol w="2542331"/>
                <a:gridCol w="2039163"/>
                <a:gridCol w="3363293"/>
              </a:tblGrid>
              <a:tr h="233667">
                <a:tc>
                  <a:txBody>
                    <a:bodyPr/>
                    <a:lstStyle/>
                    <a:p>
                      <a:pPr marL="0" marR="0">
                        <a:spcBef>
                          <a:spcPts val="0"/>
                        </a:spcBef>
                        <a:spcAft>
                          <a:spcPts val="0"/>
                        </a:spcAft>
                      </a:pPr>
                      <a:r>
                        <a:rPr lang="en-US" sz="1600" dirty="0">
                          <a:effectLst/>
                        </a:rPr>
                        <a:t>Field</a:t>
                      </a:r>
                      <a:endParaRPr lang="en-US" sz="1600" dirty="0">
                        <a:effectLst/>
                        <a:latin typeface="Times New Roman" panose="02020603050405020304" pitchFamily="18" charset="0"/>
                        <a:ea typeface="Times New Roman" panose="02020603050405020304" pitchFamily="18" charset="0"/>
                      </a:endParaRPr>
                    </a:p>
                  </a:txBody>
                  <a:tcPr marL="63887" marR="63887" marT="0" marB="0"/>
                </a:tc>
                <a:tc>
                  <a:txBody>
                    <a:bodyPr/>
                    <a:lstStyle/>
                    <a:p>
                      <a:pPr marL="0" marR="0" algn="l" defTabSz="914354" rtl="0" eaLnBrk="1" latinLnBrk="0" hangingPunct="1">
                        <a:spcBef>
                          <a:spcPts val="0"/>
                        </a:spcBef>
                        <a:spcAft>
                          <a:spcPts val="0"/>
                        </a:spcAft>
                      </a:pPr>
                      <a:r>
                        <a:rPr lang="en-US" sz="1600" kern="1200" dirty="0">
                          <a:effectLst/>
                        </a:rPr>
                        <a:t>Value</a:t>
                      </a:r>
                      <a:endParaRPr lang="en-US" sz="16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600" kern="1200" dirty="0">
                          <a:effectLst/>
                        </a:rPr>
                        <a:t>Notes</a:t>
                      </a:r>
                      <a:endParaRPr lang="en-US" sz="1600" kern="1200" dirty="0">
                        <a:solidFill>
                          <a:schemeClr val="tx1"/>
                        </a:solidFill>
                        <a:effectLst/>
                        <a:latin typeface="+mn-lt"/>
                        <a:ea typeface="+mn-ea"/>
                        <a:cs typeface="+mn-cs"/>
                      </a:endParaRPr>
                    </a:p>
                  </a:txBody>
                  <a:tcPr marL="63887" marR="63887" marT="0" marB="0"/>
                </a:tc>
              </a:tr>
              <a:tr h="233667">
                <a:tc>
                  <a:txBody>
                    <a:bodyPr/>
                    <a:lstStyle/>
                    <a:p>
                      <a:pPr marL="0" marR="0" algn="l" defTabSz="914354" rtl="0" eaLnBrk="1" latinLnBrk="0" hangingPunct="1">
                        <a:spcBef>
                          <a:spcPts val="0"/>
                        </a:spcBef>
                        <a:spcAft>
                          <a:spcPts val="0"/>
                        </a:spcAft>
                      </a:pPr>
                      <a:r>
                        <a:rPr lang="en-US" sz="1400" kern="1200" dirty="0">
                          <a:effectLst/>
                        </a:rPr>
                        <a:t>Sign Data</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True</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a:effectLst/>
                        </a:rPr>
                        <a:t>All BSMs are signed</a:t>
                      </a:r>
                      <a:endParaRPr lang="en-US" sz="1400" kern="1200">
                        <a:solidFill>
                          <a:schemeClr val="tx1"/>
                        </a:solidFill>
                        <a:effectLst/>
                        <a:latin typeface="+mn-lt"/>
                        <a:ea typeface="+mn-ea"/>
                        <a:cs typeface="+mn-cs"/>
                      </a:endParaRPr>
                    </a:p>
                  </a:txBody>
                  <a:tcPr marL="63887" marR="63887" marT="0" marB="0"/>
                </a:tc>
              </a:tr>
              <a:tr h="392078">
                <a:tc>
                  <a:txBody>
                    <a:bodyPr/>
                    <a:lstStyle/>
                    <a:p>
                      <a:pPr marL="0" marR="0" algn="l" defTabSz="914354" rtl="0" eaLnBrk="1" latinLnBrk="0" hangingPunct="1">
                        <a:spcBef>
                          <a:spcPts val="0"/>
                        </a:spcBef>
                        <a:spcAft>
                          <a:spcPts val="0"/>
                        </a:spcAft>
                      </a:pPr>
                      <a:r>
                        <a:rPr lang="en-US" sz="1400" kern="1200" dirty="0">
                          <a:effectLst/>
                        </a:rPr>
                        <a:t>Signed Data In Payload</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True</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a:effectLst/>
                        </a:rPr>
                        <a:t>BSM data is encapsulated in the signed data</a:t>
                      </a:r>
                      <a:endParaRPr lang="en-US" sz="1400" kern="1200">
                        <a:solidFill>
                          <a:schemeClr val="tx1"/>
                        </a:solidFill>
                        <a:effectLst/>
                        <a:latin typeface="+mn-lt"/>
                        <a:ea typeface="+mn-ea"/>
                        <a:cs typeface="+mn-cs"/>
                      </a:endParaRPr>
                    </a:p>
                  </a:txBody>
                  <a:tcPr marL="63887" marR="63887" marT="0" marB="0"/>
                </a:tc>
              </a:tr>
              <a:tr h="392078">
                <a:tc>
                  <a:txBody>
                    <a:bodyPr/>
                    <a:lstStyle/>
                    <a:p>
                      <a:pPr marL="0" marR="0" algn="l" defTabSz="914354" rtl="0" eaLnBrk="1" latinLnBrk="0" hangingPunct="1">
                        <a:spcBef>
                          <a:spcPts val="0"/>
                        </a:spcBef>
                        <a:spcAft>
                          <a:spcPts val="0"/>
                        </a:spcAft>
                      </a:pPr>
                      <a:r>
                        <a:rPr lang="en-US" sz="1400" kern="1200" dirty="0">
                          <a:effectLst/>
                        </a:rPr>
                        <a:t>Set Generation Time ­­In­ Security Headers</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True</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Prevents replay attacks</a:t>
                      </a:r>
                      <a:endParaRPr lang="en-US" sz="1400" kern="1200" dirty="0">
                        <a:solidFill>
                          <a:schemeClr val="tx1"/>
                        </a:solidFill>
                        <a:effectLst/>
                        <a:latin typeface="+mn-lt"/>
                        <a:ea typeface="+mn-ea"/>
                        <a:cs typeface="+mn-cs"/>
                      </a:endParaRPr>
                    </a:p>
                  </a:txBody>
                  <a:tcPr marL="63887" marR="63887" marT="0" marB="0"/>
                </a:tc>
              </a:tr>
              <a:tr h="467335">
                <a:tc>
                  <a:txBody>
                    <a:bodyPr/>
                    <a:lstStyle/>
                    <a:p>
                      <a:pPr marL="0" marR="0" algn="l" defTabSz="914354" rtl="0" eaLnBrk="1" latinLnBrk="0" hangingPunct="1">
                        <a:spcBef>
                          <a:spcPts val="0"/>
                        </a:spcBef>
                        <a:spcAft>
                          <a:spcPts val="0"/>
                        </a:spcAft>
                      </a:pPr>
                      <a:r>
                        <a:rPr lang="en-US" sz="1400" kern="1200" dirty="0">
                          <a:effectLst/>
                        </a:rPr>
                        <a:t>Simple­ Signer ­Identifier ­Policy: Minimum Inter ­Cert­ Time</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err="1">
                          <a:effectLst/>
                        </a:rPr>
                        <a:t>vMaxCertDigestInterval</a:t>
                      </a:r>
                      <a:r>
                        <a:rPr lang="en-US" sz="1400" kern="1200" dirty="0">
                          <a:effectLst/>
                        </a:rPr>
                        <a:t> </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Attach certificates at a rate of 1/</a:t>
                      </a:r>
                      <a:r>
                        <a:rPr lang="en-US" sz="1400" kern="1200" dirty="0" err="1">
                          <a:effectLst/>
                        </a:rPr>
                        <a:t>vMaxCertDigestInterval</a:t>
                      </a:r>
                      <a:r>
                        <a:rPr lang="en-US" sz="1400" kern="1200" dirty="0">
                          <a:effectLst/>
                        </a:rPr>
                        <a:t> </a:t>
                      </a:r>
                      <a:endParaRPr lang="en-US" sz="1400" kern="1200" dirty="0">
                        <a:solidFill>
                          <a:schemeClr val="tx1"/>
                        </a:solidFill>
                        <a:effectLst/>
                        <a:latin typeface="+mn-lt"/>
                        <a:ea typeface="+mn-ea"/>
                        <a:cs typeface="+mn-cs"/>
                      </a:endParaRPr>
                    </a:p>
                  </a:txBody>
                  <a:tcPr marL="63887" marR="63887" marT="0" marB="0"/>
                </a:tc>
              </a:tr>
              <a:tr h="467335">
                <a:tc>
                  <a:txBody>
                    <a:bodyPr/>
                    <a:lstStyle/>
                    <a:p>
                      <a:pPr marL="0" marR="0" algn="l" defTabSz="914354" rtl="0" eaLnBrk="1" latinLnBrk="0" hangingPunct="1">
                        <a:spcBef>
                          <a:spcPts val="0"/>
                        </a:spcBef>
                        <a:spcAft>
                          <a:spcPts val="0"/>
                        </a:spcAft>
                      </a:pPr>
                      <a:r>
                        <a:rPr lang="en-US" sz="1400" kern="1200" dirty="0">
                          <a:effectLst/>
                        </a:rPr>
                        <a:t>Simple­ Signer ­Identifier Policy: Exceptions</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a:effectLst/>
                        </a:rPr>
                        <a:t>True</a:t>
                      </a:r>
                      <a:endParaRPr lang="en-US" sz="1400" kern="120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Use full certificate when an event flag in </a:t>
                      </a:r>
                      <a:r>
                        <a:rPr lang="en-US" sz="1400" kern="1200" dirty="0" err="1">
                          <a:effectLst/>
                        </a:rPr>
                        <a:t>DE_VehicleEventFlags</a:t>
                      </a:r>
                      <a:r>
                        <a:rPr lang="en-US" sz="1400" kern="1200" dirty="0">
                          <a:effectLst/>
                        </a:rPr>
                        <a:t> is set.</a:t>
                      </a:r>
                      <a:endParaRPr lang="en-US" sz="1400" kern="1200" dirty="0">
                        <a:solidFill>
                          <a:schemeClr val="tx1"/>
                        </a:solidFill>
                        <a:effectLst/>
                        <a:latin typeface="+mn-lt"/>
                        <a:ea typeface="+mn-ea"/>
                        <a:cs typeface="+mn-cs"/>
                      </a:endParaRPr>
                    </a:p>
                  </a:txBody>
                  <a:tcPr marL="63887" marR="63887" marT="0" marB="0"/>
                </a:tc>
              </a:tr>
              <a:tr h="392078">
                <a:tc>
                  <a:txBody>
                    <a:bodyPr/>
                    <a:lstStyle/>
                    <a:p>
                      <a:pPr marL="0" marR="0" algn="l" defTabSz="914354" rtl="0" eaLnBrk="1" latinLnBrk="0" hangingPunct="1">
                        <a:spcBef>
                          <a:spcPts val="0"/>
                        </a:spcBef>
                        <a:spcAft>
                          <a:spcPts val="0"/>
                        </a:spcAft>
                      </a:pPr>
                      <a:r>
                        <a:rPr lang="en-US" sz="1400" kern="1200" dirty="0">
                          <a:effectLst/>
                        </a:rPr>
                        <a:t>EC Point Format</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a:effectLst/>
                        </a:rPr>
                        <a:t>Compressed</a:t>
                      </a:r>
                      <a:endParaRPr lang="en-US" sz="1400" kern="120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Reduces packet size. See IEEE 1609.2 [2]</a:t>
                      </a:r>
                      <a:endParaRPr lang="en-US" sz="1400" kern="1200" dirty="0">
                        <a:solidFill>
                          <a:schemeClr val="tx1"/>
                        </a:solidFill>
                        <a:effectLst/>
                        <a:latin typeface="+mn-lt"/>
                        <a:ea typeface="+mn-ea"/>
                        <a:cs typeface="+mn-cs"/>
                      </a:endParaRPr>
                    </a:p>
                  </a:txBody>
                  <a:tcPr marL="63887" marR="63887" marT="0" marB="0"/>
                </a:tc>
              </a:tr>
              <a:tr h="233667">
                <a:tc>
                  <a:txBody>
                    <a:bodyPr/>
                    <a:lstStyle/>
                    <a:p>
                      <a:pPr marL="0" marR="0" algn="l" defTabSz="914354" rtl="0" eaLnBrk="1" latinLnBrk="0" hangingPunct="1">
                        <a:spcBef>
                          <a:spcPts val="0"/>
                        </a:spcBef>
                        <a:spcAft>
                          <a:spcPts val="0"/>
                        </a:spcAft>
                      </a:pPr>
                      <a:r>
                        <a:rPr lang="en-US" sz="1400" kern="1200" dirty="0">
                          <a:effectLst/>
                        </a:rPr>
                        <a:t>Encrypt Data</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False</a:t>
                      </a:r>
                      <a:endParaRPr lang="en-US" sz="1400" kern="1200" dirty="0">
                        <a:solidFill>
                          <a:schemeClr val="tx1"/>
                        </a:solidFill>
                        <a:effectLst/>
                        <a:latin typeface="+mn-lt"/>
                        <a:ea typeface="+mn-ea"/>
                        <a:cs typeface="+mn-cs"/>
                      </a:endParaRPr>
                    </a:p>
                  </a:txBody>
                  <a:tcPr marL="63887" marR="63887" marT="0" marB="0"/>
                </a:tc>
                <a:tc>
                  <a:txBody>
                    <a:bodyPr/>
                    <a:lstStyle/>
                    <a:p>
                      <a:pPr marL="0" marR="0" algn="l" defTabSz="914354" rtl="0" eaLnBrk="1" latinLnBrk="0" hangingPunct="1">
                        <a:spcBef>
                          <a:spcPts val="0"/>
                        </a:spcBef>
                        <a:spcAft>
                          <a:spcPts val="0"/>
                        </a:spcAft>
                      </a:pPr>
                      <a:r>
                        <a:rPr lang="en-US" sz="1400" kern="1200" dirty="0">
                          <a:effectLst/>
                        </a:rPr>
                        <a:t>Encryption is not used for BSMs</a:t>
                      </a:r>
                      <a:endParaRPr lang="en-US" sz="1400" kern="1200" dirty="0">
                        <a:solidFill>
                          <a:schemeClr val="tx1"/>
                        </a:solidFill>
                        <a:effectLst/>
                        <a:latin typeface="+mn-lt"/>
                        <a:ea typeface="+mn-ea"/>
                        <a:cs typeface="+mn-cs"/>
                      </a:endParaRPr>
                    </a:p>
                  </a:txBody>
                  <a:tcPr marL="63887" marR="63887" marT="0" marB="0"/>
                </a:tc>
              </a:tr>
            </a:tbl>
          </a:graphicData>
        </a:graphic>
      </p:graphicFrame>
      <p:sp>
        <p:nvSpPr>
          <p:cNvPr id="6" name="Content Placeholder 2"/>
          <p:cNvSpPr>
            <a:spLocks noGrp="1"/>
          </p:cNvSpPr>
          <p:nvPr/>
        </p:nvSpPr>
        <p:spPr bwMode="auto">
          <a:xfrm>
            <a:off x="389745" y="4549515"/>
            <a:ext cx="8120074" cy="786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29" indent="-210301"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651" indent="-20954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08" indent="-20954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pPr marL="0" lvl="1" indent="0">
              <a:buNone/>
            </a:pPr>
            <a:r>
              <a:rPr lang="en-US" dirty="0"/>
              <a:t>For complete security profile for transmitting BSMs refer to </a:t>
            </a:r>
            <a:r>
              <a:rPr lang="en-US" dirty="0" smtClean="0"/>
              <a:t>SAE </a:t>
            </a:r>
            <a:r>
              <a:rPr lang="en-US" dirty="0"/>
              <a:t>J2945/1V5 Table 10.</a:t>
            </a:r>
          </a:p>
        </p:txBody>
      </p:sp>
    </p:spTree>
    <p:extLst>
      <p:ext uri="{BB962C8B-B14F-4D97-AF65-F5344CB8AC3E}">
        <p14:creationId xmlns:p14="http://schemas.microsoft.com/office/powerpoint/2010/main" val="38069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z="2800" cap="small" dirty="0">
                <a:solidFill>
                  <a:srgbClr val="29527B"/>
                </a:solidFill>
                <a:ea typeface="ＭＳ Ｐゴシック"/>
                <a:cs typeface="ＭＳ Ｐゴシック"/>
              </a:rPr>
              <a:t>Security Profile for Receiving BSMs</a:t>
            </a:r>
            <a:endParaRPr lang="en-US" sz="2800" cap="small" dirty="0">
              <a:solidFill>
                <a:srgbClr val="29527B"/>
              </a:solidFill>
              <a:ea typeface="ＭＳ Ｐゴシック"/>
              <a:cs typeface="ＭＳ Ｐゴシック"/>
            </a:endParaRPr>
          </a:p>
        </p:txBody>
      </p:sp>
      <p:graphicFrame>
        <p:nvGraphicFramePr>
          <p:cNvPr id="4" name="Content Placeholder 3"/>
          <p:cNvGraphicFramePr>
            <a:graphicFrameLocks noGrp="1"/>
          </p:cNvGraphicFramePr>
          <p:nvPr>
            <p:ph idx="1"/>
            <p:extLst/>
          </p:nvPr>
        </p:nvGraphicFramePr>
        <p:xfrm>
          <a:off x="595858" y="1081630"/>
          <a:ext cx="7952283" cy="4297680"/>
        </p:xfrm>
        <a:graphic>
          <a:graphicData uri="http://schemas.openxmlformats.org/drawingml/2006/table">
            <a:tbl>
              <a:tblPr firstRow="1" firstCol="1" bandRow="1">
                <a:tableStyleId>{72833802-FEF1-4C79-8D5D-14CF1EAF98D9}</a:tableStyleId>
              </a:tblPr>
              <a:tblGrid>
                <a:gridCol w="2949708"/>
                <a:gridCol w="1100803"/>
                <a:gridCol w="3901772"/>
              </a:tblGrid>
              <a:tr h="230354">
                <a:tc>
                  <a:txBody>
                    <a:bodyPr/>
                    <a:lstStyle/>
                    <a:p>
                      <a:pPr marL="0" marR="0" algn="l" defTabSz="914354" rtl="0" eaLnBrk="1" latinLnBrk="0" hangingPunct="1">
                        <a:spcBef>
                          <a:spcPts val="0"/>
                        </a:spcBef>
                        <a:spcAft>
                          <a:spcPts val="0"/>
                        </a:spcAft>
                        <a:tabLst>
                          <a:tab pos="1203325" algn="ctr"/>
                        </a:tabLst>
                      </a:pPr>
                      <a:r>
                        <a:rPr lang="en-US" sz="1600" kern="1200" dirty="0">
                          <a:effectLst/>
                        </a:rPr>
                        <a:t>Field</a:t>
                      </a:r>
                      <a:endParaRPr lang="en-US" sz="1600" kern="1200" dirty="0">
                        <a:solidFill>
                          <a:schemeClr val="tx1"/>
                        </a:solidFill>
                        <a:effectLst/>
                        <a:latin typeface="+mn-lt"/>
                        <a:ea typeface="+mn-ea"/>
                        <a:cs typeface="+mn-cs"/>
                      </a:endParaRPr>
                    </a:p>
                  </a:txBody>
                  <a:tcPr marL="68580" marR="68580" marT="0" marB="0"/>
                </a:tc>
                <a:tc>
                  <a:txBody>
                    <a:bodyPr/>
                    <a:lstStyle/>
                    <a:p>
                      <a:pPr marL="0" marR="0" algn="l" defTabSz="914354" rtl="0" eaLnBrk="1" latinLnBrk="0" hangingPunct="1">
                        <a:spcBef>
                          <a:spcPts val="0"/>
                        </a:spcBef>
                        <a:spcAft>
                          <a:spcPts val="0"/>
                        </a:spcAft>
                        <a:tabLst>
                          <a:tab pos="1203325" algn="ctr"/>
                        </a:tabLst>
                      </a:pPr>
                      <a:r>
                        <a:rPr lang="en-US" sz="1600" kern="1200">
                          <a:effectLst/>
                        </a:rPr>
                        <a:t>Value</a:t>
                      </a:r>
                      <a:endParaRPr lang="en-US" sz="1600" kern="1200">
                        <a:solidFill>
                          <a:schemeClr val="tx1"/>
                        </a:solidFill>
                        <a:effectLst/>
                        <a:latin typeface="+mn-lt"/>
                        <a:ea typeface="+mn-ea"/>
                        <a:cs typeface="+mn-cs"/>
                      </a:endParaRPr>
                    </a:p>
                  </a:txBody>
                  <a:tcPr marL="68580" marR="68580" marT="0" marB="0"/>
                </a:tc>
                <a:tc>
                  <a:txBody>
                    <a:bodyPr/>
                    <a:lstStyle/>
                    <a:p>
                      <a:pPr marL="0" marR="0" algn="l" defTabSz="914354" rtl="0" eaLnBrk="1" latinLnBrk="0" hangingPunct="1">
                        <a:spcBef>
                          <a:spcPts val="0"/>
                        </a:spcBef>
                        <a:spcAft>
                          <a:spcPts val="0"/>
                        </a:spcAft>
                        <a:tabLst>
                          <a:tab pos="1203325" algn="ctr"/>
                        </a:tabLst>
                      </a:pPr>
                      <a:r>
                        <a:rPr lang="en-US" sz="1600" kern="1200" dirty="0">
                          <a:effectLst/>
                        </a:rPr>
                        <a:t>Notes</a:t>
                      </a:r>
                      <a:endParaRPr lang="en-US" sz="1600" kern="1200" dirty="0">
                        <a:solidFill>
                          <a:schemeClr val="tx1"/>
                        </a:solidFill>
                        <a:effectLst/>
                        <a:latin typeface="+mn-lt"/>
                        <a:ea typeface="+mn-ea"/>
                        <a:cs typeface="+mn-cs"/>
                      </a:endParaRPr>
                    </a:p>
                  </a:txBody>
                  <a:tcPr marL="68580" marR="68580" marT="0" marB="0"/>
                </a:tc>
              </a:tr>
              <a:tr h="403120">
                <a:tc>
                  <a:txBody>
                    <a:bodyPr/>
                    <a:lstStyle/>
                    <a:p>
                      <a:pPr marL="0" marR="0">
                        <a:spcBef>
                          <a:spcPts val="0"/>
                        </a:spcBef>
                        <a:spcAft>
                          <a:spcPts val="0"/>
                        </a:spcAft>
                      </a:pPr>
                      <a:r>
                        <a:rPr lang="en-US" sz="1400" dirty="0">
                          <a:effectLst/>
                        </a:rPr>
                        <a:t>Use Preprocessing</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True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Store certificates even for messages that aren’t being verified.  Used to verify a digest.</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01560">
                <a:tc>
                  <a:txBody>
                    <a:bodyPr/>
                    <a:lstStyle/>
                    <a:p>
                      <a:pPr marL="0" marR="0">
                        <a:spcBef>
                          <a:spcPts val="0"/>
                        </a:spcBef>
                        <a:spcAft>
                          <a:spcPts val="0"/>
                        </a:spcAft>
                      </a:pPr>
                      <a:r>
                        <a:rPr lang="en-US" sz="1400" dirty="0">
                          <a:effectLst/>
                        </a:rPr>
                        <a:t>Verify Data</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True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r>
              <a:tr h="403120">
                <a:tc>
                  <a:txBody>
                    <a:bodyPr/>
                    <a:lstStyle/>
                    <a:p>
                      <a:pPr marL="0" marR="0">
                        <a:spcBef>
                          <a:spcPts val="0"/>
                        </a:spcBef>
                        <a:spcAft>
                          <a:spcPts val="0"/>
                        </a:spcAft>
                      </a:pPr>
                      <a:r>
                        <a:rPr lang="en-US" sz="1400" dirty="0">
                          <a:effectLst/>
                        </a:rPr>
                        <a:t>Relevance: Generation Time in Past</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True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Guards against replay attacks.</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403120">
                <a:tc>
                  <a:txBody>
                    <a:bodyPr/>
                    <a:lstStyle/>
                    <a:p>
                      <a:pPr marL="0" marR="0">
                        <a:spcBef>
                          <a:spcPts val="0"/>
                        </a:spcBef>
                        <a:spcAft>
                          <a:spcPts val="0"/>
                        </a:spcAft>
                      </a:pPr>
                      <a:r>
                        <a:rPr lang="en-US" sz="1400" dirty="0">
                          <a:effectLst/>
                        </a:rPr>
                        <a:t>Validity Period</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30 seconds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Corresponds to the maximum value of +/-</a:t>
                      </a:r>
                      <a:r>
                        <a:rPr lang="en-US" sz="1400" dirty="0" err="1">
                          <a:effectLst/>
                        </a:rPr>
                        <a:t>DE_DSecond</a:t>
                      </a:r>
                      <a:r>
                        <a:rPr lang="en-US" sz="1400" dirty="0">
                          <a:effectLst/>
                        </a:rPr>
                        <a:t>/2</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403120">
                <a:tc>
                  <a:txBody>
                    <a:bodyPr/>
                    <a:lstStyle/>
                    <a:p>
                      <a:pPr marL="0" marR="0">
                        <a:spcBef>
                          <a:spcPts val="0"/>
                        </a:spcBef>
                        <a:spcAft>
                          <a:spcPts val="0"/>
                        </a:spcAft>
                      </a:pPr>
                      <a:r>
                        <a:rPr lang="en-US" sz="1400" dirty="0">
                          <a:effectLst/>
                        </a:rPr>
                        <a:t>Acceptable Future Data Period</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30 seconds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Corresponds to +/- the maximum value of DE_DSecond/2</a:t>
                      </a:r>
                      <a:endParaRPr lang="en-US" sz="1400">
                        <a:effectLst/>
                        <a:latin typeface="Times New Roman" panose="02020603050405020304" pitchFamily="18" charset="0"/>
                        <a:ea typeface="Times New Roman" panose="02020603050405020304" pitchFamily="18" charset="0"/>
                      </a:endParaRPr>
                    </a:p>
                  </a:txBody>
                  <a:tcPr marL="68580" marR="68580" marT="0" marB="0"/>
                </a:tc>
              </a:tr>
              <a:tr h="403120">
                <a:tc>
                  <a:txBody>
                    <a:bodyPr/>
                    <a:lstStyle/>
                    <a:p>
                      <a:pPr marL="0" marR="0">
                        <a:spcBef>
                          <a:spcPts val="0"/>
                        </a:spcBef>
                        <a:spcAft>
                          <a:spcPts val="0"/>
                        </a:spcAft>
                      </a:pPr>
                      <a:r>
                        <a:rPr lang="en-US" sz="1400" dirty="0">
                          <a:effectLst/>
                        </a:rPr>
                        <a:t>Generation Time Source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Security headers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See IEEE 1609.2 [2]</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403120">
                <a:tc>
                  <a:txBody>
                    <a:bodyPr/>
                    <a:lstStyle/>
                    <a:p>
                      <a:pPr marL="0" marR="0">
                        <a:spcBef>
                          <a:spcPts val="0"/>
                        </a:spcBef>
                        <a:spcAft>
                          <a:spcPts val="0"/>
                        </a:spcAft>
                      </a:pPr>
                      <a:r>
                        <a:rPr lang="en-US" sz="1400" dirty="0">
                          <a:effectLst/>
                        </a:rPr>
                        <a:t>Consistency: Generation Location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True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Use the position data from the BSM to compare to validity region.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01560">
                <a:tc>
                  <a:txBody>
                    <a:bodyPr/>
                    <a:lstStyle/>
                    <a:p>
                      <a:pPr marL="0" marR="0">
                        <a:spcBef>
                          <a:spcPts val="0"/>
                        </a:spcBef>
                        <a:spcAft>
                          <a:spcPts val="0"/>
                        </a:spcAft>
                      </a:pPr>
                      <a:r>
                        <a:rPr lang="en-US" sz="1400" dirty="0">
                          <a:effectLst/>
                        </a:rPr>
                        <a:t>Generation Location Source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Payload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BSM </a:t>
                      </a:r>
                      <a:endParaRPr lang="en-US" sz="1400">
                        <a:effectLst/>
                        <a:latin typeface="Times New Roman" panose="02020603050405020304" pitchFamily="18" charset="0"/>
                        <a:ea typeface="Times New Roman" panose="02020603050405020304" pitchFamily="18" charset="0"/>
                      </a:endParaRPr>
                    </a:p>
                  </a:txBody>
                  <a:tcPr marL="68580" marR="68580" marT="0" marB="0"/>
                </a:tc>
              </a:tr>
              <a:tr h="604680">
                <a:tc>
                  <a:txBody>
                    <a:bodyPr/>
                    <a:lstStyle/>
                    <a:p>
                      <a:pPr marL="0" marR="0">
                        <a:spcBef>
                          <a:spcPts val="0"/>
                        </a:spcBef>
                        <a:spcAft>
                          <a:spcPts val="0"/>
                        </a:spcAft>
                      </a:pPr>
                      <a:r>
                        <a:rPr lang="en-US" sz="1400" dirty="0">
                          <a:effectLst/>
                        </a:rPr>
                        <a:t>Overdue CRL Tolerance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 years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Setting that corresponds to the number of certificates with which a system is initially equipped.</a:t>
                      </a:r>
                      <a:endParaRPr lang="en-US" sz="1400">
                        <a:effectLst/>
                        <a:latin typeface="Times New Roman" panose="02020603050405020304" pitchFamily="18" charset="0"/>
                        <a:ea typeface="Times New Roman" panose="02020603050405020304" pitchFamily="18" charset="0"/>
                      </a:endParaRPr>
                    </a:p>
                  </a:txBody>
                  <a:tcPr marL="68580" marR="68580" marT="0" marB="0"/>
                </a:tc>
              </a:tr>
              <a:tr h="201560">
                <a:tc>
                  <a:txBody>
                    <a:bodyPr/>
                    <a:lstStyle/>
                    <a:p>
                      <a:pPr marL="0" marR="0">
                        <a:spcBef>
                          <a:spcPts val="0"/>
                        </a:spcBef>
                        <a:spcAft>
                          <a:spcPts val="0"/>
                        </a:spcAft>
                      </a:pPr>
                      <a:r>
                        <a:rPr lang="en-US" sz="1400" dirty="0">
                          <a:effectLst/>
                        </a:rPr>
                        <a:t>Relevance: Certificate Expiry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True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Default recommended in IEEE 1609.2</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01560">
                <a:tc>
                  <a:txBody>
                    <a:bodyPr/>
                    <a:lstStyle/>
                    <a:p>
                      <a:pPr marL="0" marR="0">
                        <a:spcBef>
                          <a:spcPts val="0"/>
                        </a:spcBef>
                        <a:spcAft>
                          <a:spcPts val="0"/>
                        </a:spcAft>
                      </a:pPr>
                      <a:r>
                        <a:rPr lang="en-US" sz="1400">
                          <a:effectLst/>
                        </a:rPr>
                        <a:t>Encrypted Data</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False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Encryption is not used for BSMs</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Content Placeholder 2"/>
          <p:cNvSpPr>
            <a:spLocks noGrp="1"/>
          </p:cNvSpPr>
          <p:nvPr/>
        </p:nvSpPr>
        <p:spPr bwMode="auto">
          <a:xfrm>
            <a:off x="595858" y="5497297"/>
            <a:ext cx="7952283" cy="4610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29" indent="-210301"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30" indent="-210301"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18" indent="-210301"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651" indent="-20954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08" indent="-20954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474" indent="-228589" algn="l" rtl="0" eaLnBrk="0" fontAlgn="base" hangingPunct="0">
              <a:spcBef>
                <a:spcPct val="20000"/>
              </a:spcBef>
              <a:spcAft>
                <a:spcPct val="0"/>
              </a:spcAft>
              <a:buChar char="»"/>
              <a:defRPr sz="1200">
                <a:solidFill>
                  <a:schemeClr val="tx1"/>
                </a:solidFill>
                <a:latin typeface="+mn-lt"/>
              </a:defRPr>
            </a:lvl6pPr>
            <a:lvl7pPr marL="2971652" indent="-228589" algn="l" rtl="0" eaLnBrk="0" fontAlgn="base" hangingPunct="0">
              <a:spcBef>
                <a:spcPct val="20000"/>
              </a:spcBef>
              <a:spcAft>
                <a:spcPct val="0"/>
              </a:spcAft>
              <a:buChar char="»"/>
              <a:defRPr sz="1200">
                <a:solidFill>
                  <a:schemeClr val="tx1"/>
                </a:solidFill>
                <a:latin typeface="+mn-lt"/>
              </a:defRPr>
            </a:lvl7pPr>
            <a:lvl8pPr marL="3428829" indent="-228589" algn="l" rtl="0" eaLnBrk="0" fontAlgn="base" hangingPunct="0">
              <a:spcBef>
                <a:spcPct val="20000"/>
              </a:spcBef>
              <a:spcAft>
                <a:spcPct val="0"/>
              </a:spcAft>
              <a:buChar char="»"/>
              <a:defRPr sz="1200">
                <a:solidFill>
                  <a:schemeClr val="tx1"/>
                </a:solidFill>
                <a:latin typeface="+mn-lt"/>
              </a:defRPr>
            </a:lvl8pPr>
            <a:lvl9pPr marL="3886006" indent="-228589" algn="l" rtl="0" eaLnBrk="0" fontAlgn="base" hangingPunct="0">
              <a:spcBef>
                <a:spcPct val="20000"/>
              </a:spcBef>
              <a:spcAft>
                <a:spcPct val="0"/>
              </a:spcAft>
              <a:buChar char="»"/>
              <a:defRPr sz="1200">
                <a:solidFill>
                  <a:schemeClr val="tx1"/>
                </a:solidFill>
                <a:latin typeface="+mn-lt"/>
              </a:defRPr>
            </a:lvl9pPr>
          </a:lstStyle>
          <a:p>
            <a:pPr marL="0" lvl="1" indent="0">
              <a:buNone/>
            </a:pPr>
            <a:r>
              <a:rPr lang="en-US" dirty="0" smtClean="0"/>
              <a:t>For complete security profile </a:t>
            </a:r>
            <a:r>
              <a:rPr lang="en-US" dirty="0"/>
              <a:t>for </a:t>
            </a:r>
            <a:r>
              <a:rPr lang="en-US" dirty="0" smtClean="0"/>
              <a:t>receiving BSMs refer to SAE J2945/1V5 Table 11.</a:t>
            </a:r>
          </a:p>
        </p:txBody>
      </p:sp>
    </p:spTree>
    <p:extLst>
      <p:ext uri="{BB962C8B-B14F-4D97-AF65-F5344CB8AC3E}">
        <p14:creationId xmlns:p14="http://schemas.microsoft.com/office/powerpoint/2010/main" val="578053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BSM Security</a:t>
            </a:r>
            <a:r>
              <a:rPr lang="en-US" dirty="0" smtClean="0"/>
              <a:t> </a:t>
            </a:r>
            <a:r>
              <a:rPr lang="en-US" sz="2800" cap="small" dirty="0" smtClean="0">
                <a:solidFill>
                  <a:srgbClr val="29527B"/>
                </a:solidFill>
                <a:ea typeface="ＭＳ Ｐゴシック"/>
                <a:cs typeface="ＭＳ Ｐゴシック"/>
              </a:rPr>
              <a:t>Management</a:t>
            </a:r>
            <a:r>
              <a:rPr lang="en-US" dirty="0" smtClean="0"/>
              <a:t> </a:t>
            </a:r>
            <a:r>
              <a:rPr lang="en-US" sz="2800" cap="small" dirty="0">
                <a:solidFill>
                  <a:srgbClr val="29527B"/>
                </a:solidFill>
                <a:ea typeface="ＭＳ Ｐゴシック"/>
                <a:cs typeface="ＭＳ Ｐゴシック"/>
              </a:rPr>
              <a:t>Profile</a:t>
            </a:r>
          </a:p>
        </p:txBody>
      </p:sp>
      <p:graphicFrame>
        <p:nvGraphicFramePr>
          <p:cNvPr id="4" name="Table 3"/>
          <p:cNvGraphicFramePr>
            <a:graphicFrameLocks noGrp="1"/>
          </p:cNvGraphicFramePr>
          <p:nvPr>
            <p:extLst/>
          </p:nvPr>
        </p:nvGraphicFramePr>
        <p:xfrm>
          <a:off x="457200" y="1399447"/>
          <a:ext cx="8229600" cy="3444240"/>
        </p:xfrm>
        <a:graphic>
          <a:graphicData uri="http://schemas.openxmlformats.org/drawingml/2006/table">
            <a:tbl>
              <a:tblPr firstRow="1" firstCol="1" bandRow="1">
                <a:tableStyleId>{72833802-FEF1-4C79-8D5D-14CF1EAF98D9}</a:tableStyleId>
              </a:tblPr>
              <a:tblGrid>
                <a:gridCol w="3052572"/>
                <a:gridCol w="1028700"/>
                <a:gridCol w="4148328"/>
              </a:tblGrid>
              <a:tr h="0">
                <a:tc>
                  <a:txBody>
                    <a:bodyPr/>
                    <a:lstStyle/>
                    <a:p>
                      <a:pPr marL="0" marR="0">
                        <a:spcBef>
                          <a:spcPts val="0"/>
                        </a:spcBef>
                        <a:spcAft>
                          <a:spcPts val="0"/>
                        </a:spcAft>
                      </a:pPr>
                      <a:r>
                        <a:rPr lang="en-US" sz="1600" dirty="0">
                          <a:effectLst/>
                        </a:rPr>
                        <a:t>Field</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Value</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Notes</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Signing Key Algorithm</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ECDSA-256</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This is the only supported signing algorithm in this standard.</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Encryption Algorithm</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N/A</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Encryption is not used for BSMs</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Implicit or Explicit Certificates</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Implicit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Reduces packet size.  Reduces verification time for verification on demand (see 1609.2 [2]).</a:t>
                      </a:r>
                      <a:endParaRPr lang="en-US" sz="1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EC Point Format</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Compressed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Reduces packet size.</a:t>
                      </a:r>
                      <a:endParaRPr lang="en-US" sz="1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Supported ­Geographic ­­Regions</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Identified Country only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U.S., Canada, Mexico</a:t>
                      </a:r>
                    </a:p>
                    <a:p>
                      <a:pPr marL="0" marR="0">
                        <a:spcBef>
                          <a:spcPts val="0"/>
                        </a:spcBef>
                        <a:spcAft>
                          <a:spcPts val="0"/>
                        </a:spcAft>
                      </a:pPr>
                      <a:r>
                        <a:rPr lang="en-US" sz="1400">
                          <a:effectLst/>
                        </a:rPr>
                        <a:t>Note: Any other geographic regions that choose to apply this standard will have to modify this item.</a:t>
                      </a:r>
                      <a:endParaRPr lang="en-US" sz="1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Maximum Certificate ­Chain­ Length</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Use Individual Linkage ID</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True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Support privacy preserving revocation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Use Group Linkage ID</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True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Support privacy preserving revocation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marL="0" marR="0">
                        <a:spcBef>
                          <a:spcPts val="0"/>
                        </a:spcBef>
                        <a:spcAft>
                          <a:spcPts val="0"/>
                        </a:spcAft>
                      </a:pPr>
                      <a:r>
                        <a:rPr lang="en-US" sz="1400" b="1" dirty="0">
                          <a:effectLst/>
                        </a:rPr>
                        <a:t>Signature Algorithms in Chain or CRL</a:t>
                      </a:r>
                      <a:endParaRPr lang="en-US" sz="1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ECDSA-256</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This is the only supported signing algorithm in this (2945/1) standard.</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1535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BSM Performance Requirements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J2945/1  </a:t>
            </a:r>
          </a:p>
        </p:txBody>
      </p:sp>
    </p:spTree>
    <p:extLst>
      <p:ext uri="{BB962C8B-B14F-4D97-AF65-F5344CB8AC3E}">
        <p14:creationId xmlns:p14="http://schemas.microsoft.com/office/powerpoint/2010/main" val="1208322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Time</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a:t>Time and location would be defined by SAE J2735-2015 (and subsequent updates).   </a:t>
            </a:r>
            <a:endParaRPr lang="en-US" sz="2400" dirty="0" smtClean="0"/>
          </a:p>
          <a:p>
            <a:pPr lvl="1"/>
            <a:r>
              <a:rPr lang="en-US" sz="2000" dirty="0" smtClean="0"/>
              <a:t>J2735 </a:t>
            </a:r>
            <a:r>
              <a:rPr lang="en-US" sz="2000" dirty="0"/>
              <a:t>defines time using a specific version of UTC and accommodates leap seconds and leap days by allowing minutes to have 61 seconds and months to have anywhere from 28 to 31 days; </a:t>
            </a:r>
            <a:endParaRPr lang="en-US" sz="2000" dirty="0" smtClean="0"/>
          </a:p>
          <a:p>
            <a:pPr lvl="1"/>
            <a:r>
              <a:rPr lang="en-US" sz="2000" dirty="0" smtClean="0"/>
              <a:t>and </a:t>
            </a:r>
            <a:r>
              <a:rPr lang="en-US" sz="2000" dirty="0"/>
              <a:t>location using specific units for latitude, longitude, and elevation based on a specific version of WGS-84.   Anyone contributing a data unit towards the center of the system (see </a:t>
            </a:r>
            <a:r>
              <a:rPr lang="en-US" sz="2000" dirty="0" smtClean="0"/>
              <a:t>Architecture) </a:t>
            </a:r>
            <a:r>
              <a:rPr lang="en-US" sz="2000" dirty="0"/>
              <a:t>would convert whatever time or location units to those of J2735.  </a:t>
            </a:r>
            <a:endParaRPr lang="en-US" sz="2000" dirty="0" smtClean="0"/>
          </a:p>
          <a:p>
            <a:r>
              <a:rPr lang="en-US" sz="2400" dirty="0" smtClean="0"/>
              <a:t>Anyone </a:t>
            </a:r>
            <a:r>
              <a:rPr lang="en-US" sz="2400" dirty="0"/>
              <a:t>receiving a data unit toward the edges of the system would expect time and location in units defined in J2735 and be responsible for converting to whatever they need to support their application object</a:t>
            </a:r>
            <a:r>
              <a:rPr lang="en-US" sz="2400" dirty="0" smtClean="0"/>
              <a:t>.</a:t>
            </a:r>
            <a:endParaRPr lang="en-US" sz="2400" dirty="0"/>
          </a:p>
        </p:txBody>
      </p:sp>
    </p:spTree>
    <p:extLst>
      <p:ext uri="{BB962C8B-B14F-4D97-AF65-F5344CB8AC3E}">
        <p14:creationId xmlns:p14="http://schemas.microsoft.com/office/powerpoint/2010/main" val="290159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cap="small" dirty="0">
                <a:solidFill>
                  <a:srgbClr val="29527B"/>
                </a:solidFill>
                <a:ea typeface="ＭＳ Ｐゴシック"/>
                <a:cs typeface="ＭＳ Ｐゴシック"/>
              </a:rPr>
              <a:t>Welcome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331" y="0"/>
            <a:ext cx="1008669" cy="1008669"/>
          </a:xfrm>
          <a:prstGeom prst="rect">
            <a:avLst/>
          </a:prstGeom>
          <a:solidFill>
            <a:srgbClr val="29527B"/>
          </a:solidFill>
        </p:spPr>
      </p:pic>
      <p:sp>
        <p:nvSpPr>
          <p:cNvPr id="45" name="Content Placeholder 1"/>
          <p:cNvSpPr txBox="1">
            <a:spLocks noGrp="1"/>
          </p:cNvSpPr>
          <p:nvPr>
            <p:ph idx="1"/>
          </p:nvPr>
        </p:nvSpPr>
        <p:spPr bwMode="auto">
          <a:xfrm>
            <a:off x="300250" y="1143000"/>
            <a:ext cx="8623033" cy="51089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pitchFamily="34"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233351" lvl="1" indent="0">
              <a:buSzPct val="100000"/>
              <a:buNone/>
            </a:pPr>
            <a:r>
              <a:rPr lang="en-US" sz="2000" dirty="0"/>
              <a:t>Presenter – </a:t>
            </a:r>
          </a:p>
          <a:p>
            <a:pPr marL="593696" lvl="1" indent="-360346">
              <a:buSzPct val="100000"/>
              <a:buFont typeface="Wingdings" panose="05000000000000000000" pitchFamily="2" charset="2"/>
              <a:buChar char="§"/>
            </a:pPr>
            <a:r>
              <a:rPr lang="en-US" sz="2000" dirty="0"/>
              <a:t>Walton Fehr </a:t>
            </a:r>
          </a:p>
          <a:p>
            <a:pPr marL="593696" lvl="1" indent="-360346">
              <a:buSzPct val="100000"/>
              <a:buFont typeface="Wingdings" panose="05000000000000000000" pitchFamily="2" charset="2"/>
              <a:buChar char="§"/>
            </a:pPr>
            <a:r>
              <a:rPr lang="en-US" sz="2000" dirty="0"/>
              <a:t>USDOT ITS Joint Program Office </a:t>
            </a:r>
          </a:p>
          <a:p>
            <a:pPr marL="593696" lvl="1" indent="-360346">
              <a:buSzPct val="100000"/>
              <a:buFont typeface="Wingdings" panose="05000000000000000000" pitchFamily="2" charset="2"/>
              <a:buChar char="§"/>
            </a:pPr>
            <a:r>
              <a:rPr lang="en-US" sz="2000" dirty="0"/>
              <a:t>walton.fehr@dot.gov </a:t>
            </a:r>
          </a:p>
          <a:p>
            <a:pPr marL="593696" lvl="1" indent="-360346">
              <a:buSzPct val="100000"/>
              <a:buFont typeface="Wingdings" panose="05000000000000000000" pitchFamily="2" charset="2"/>
              <a:buChar char="§"/>
            </a:pPr>
            <a:r>
              <a:rPr lang="en-US" sz="2000" dirty="0"/>
              <a:t>www.its.dot.gov </a:t>
            </a:r>
          </a:p>
          <a:p>
            <a:pPr marL="593696" lvl="1" indent="-360346"/>
            <a:endParaRPr lang="en-US" sz="2000" dirty="0"/>
          </a:p>
          <a:p>
            <a:pPr marL="593696" lvl="1" indent="-360346"/>
            <a:endParaRPr lang="en-US" sz="2000" dirty="0"/>
          </a:p>
          <a:p>
            <a:pPr marL="233351" indent="0">
              <a:buNone/>
            </a:pPr>
            <a:r>
              <a:rPr lang="en-US" sz="2000" dirty="0"/>
              <a:t>Topics – </a:t>
            </a:r>
          </a:p>
          <a:p>
            <a:r>
              <a:rPr lang="en-US" sz="1800" dirty="0"/>
              <a:t>DSRC basics</a:t>
            </a:r>
          </a:p>
          <a:p>
            <a:r>
              <a:rPr lang="en-US" sz="1800" dirty="0" smtClean="0"/>
              <a:t>Vehicle </a:t>
            </a:r>
            <a:r>
              <a:rPr lang="en-US" sz="1800" dirty="0"/>
              <a:t>Situation </a:t>
            </a:r>
            <a:r>
              <a:rPr lang="en-US" sz="1800" dirty="0" smtClean="0"/>
              <a:t>Data</a:t>
            </a:r>
          </a:p>
          <a:p>
            <a:pPr lvl="1"/>
            <a:r>
              <a:rPr lang="en-US" sz="1800" dirty="0"/>
              <a:t>(</a:t>
            </a:r>
            <a:r>
              <a:rPr lang="en-US" sz="1800" dirty="0" smtClean="0"/>
              <a:t>1</a:t>
            </a:r>
            <a:r>
              <a:rPr lang="en-US" sz="1800" dirty="0"/>
              <a:t>) the short-range broadcast data exchanged among vehicles and roadside listeners, </a:t>
            </a:r>
            <a:endParaRPr lang="en-US" sz="1800" dirty="0" smtClean="0"/>
          </a:p>
          <a:p>
            <a:pPr lvl="1"/>
            <a:r>
              <a:rPr lang="en-US" sz="1800" dirty="0" smtClean="0"/>
              <a:t>(2</a:t>
            </a:r>
            <a:r>
              <a:rPr lang="en-US" sz="1800" dirty="0"/>
              <a:t>) deposits to the situation data clearing house used for </a:t>
            </a:r>
            <a:r>
              <a:rPr lang="en-US" sz="1800" dirty="0" smtClean="0"/>
              <a:t>analytics (with privacy protections).</a:t>
            </a:r>
          </a:p>
          <a:p>
            <a:pPr marL="285737" indent="-285737" algn="just"/>
            <a:endParaRPr lang="en-US" sz="1800" dirty="0"/>
          </a:p>
        </p:txBody>
      </p:sp>
    </p:spTree>
    <p:extLst>
      <p:ext uri="{BB962C8B-B14F-4D97-AF65-F5344CB8AC3E}">
        <p14:creationId xmlns:p14="http://schemas.microsoft.com/office/powerpoint/2010/main" val="154408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Location Service Performance (J2945/1 D5)</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79171" y="1133912"/>
            <a:ext cx="3762987" cy="5276850"/>
          </a:xfrm>
        </p:spPr>
        <p:txBody>
          <a:bodyPr/>
          <a:lstStyle/>
          <a:p>
            <a:r>
              <a:rPr lang="en-US" sz="2000" dirty="0" smtClean="0"/>
              <a:t>Measured by collecting BSMs in Open Sky Test Conditions (J2945/1 A.7) and compared against recorded data from reference system</a:t>
            </a:r>
          </a:p>
          <a:p>
            <a:r>
              <a:rPr lang="en-US" sz="2000" dirty="0" smtClean="0"/>
              <a:t>At least 68% of test measurements must meet each of the following criteria (independently):</a:t>
            </a:r>
          </a:p>
          <a:p>
            <a:pPr lvl="1"/>
            <a:r>
              <a:rPr lang="en-US" sz="1800" dirty="0" err="1" smtClean="0"/>
              <a:t>vPosAccuracy</a:t>
            </a:r>
            <a:r>
              <a:rPr lang="en-US" sz="1800" dirty="0" smtClean="0"/>
              <a:t> = 1.5 m</a:t>
            </a:r>
          </a:p>
          <a:p>
            <a:pPr lvl="1"/>
            <a:r>
              <a:rPr lang="en-US" sz="1800" dirty="0" err="1" smtClean="0"/>
              <a:t>vElevAccuracy</a:t>
            </a:r>
            <a:r>
              <a:rPr lang="en-US" sz="1800" dirty="0" smtClean="0"/>
              <a:t> = 3 m</a:t>
            </a:r>
          </a:p>
          <a:p>
            <a:pPr lvl="1"/>
            <a:r>
              <a:rPr lang="en-US" sz="1800" dirty="0" err="1" smtClean="0"/>
              <a:t>vSpeedAccuracy</a:t>
            </a:r>
            <a:r>
              <a:rPr lang="en-US" sz="1800" dirty="0" smtClean="0"/>
              <a:t> = 1 </a:t>
            </a:r>
            <a:r>
              <a:rPr lang="en-US" sz="1800" dirty="0" err="1" smtClean="0"/>
              <a:t>kph</a:t>
            </a:r>
            <a:endParaRPr lang="en-US" sz="1800" dirty="0" smtClean="0"/>
          </a:p>
          <a:p>
            <a:pPr lvl="1"/>
            <a:r>
              <a:rPr lang="en-US" sz="1800" dirty="0" err="1" smtClean="0"/>
              <a:t>vHeadAccuracyA</a:t>
            </a:r>
            <a:r>
              <a:rPr lang="en-US" sz="1800" dirty="0" smtClean="0"/>
              <a:t> = 2 </a:t>
            </a:r>
            <a:r>
              <a:rPr lang="en-US" sz="1800" dirty="0" err="1" smtClean="0"/>
              <a:t>deg</a:t>
            </a:r>
            <a:r>
              <a:rPr lang="en-US" sz="1800" dirty="0" smtClean="0"/>
              <a:t> (greater than 45 </a:t>
            </a:r>
            <a:r>
              <a:rPr lang="en-US" sz="1800" dirty="0" err="1" smtClean="0"/>
              <a:t>kph</a:t>
            </a:r>
            <a:r>
              <a:rPr lang="en-US" sz="1800" dirty="0" smtClean="0"/>
              <a:t>)</a:t>
            </a:r>
          </a:p>
          <a:p>
            <a:pPr lvl="1"/>
            <a:r>
              <a:rPr lang="en-US" sz="1800" dirty="0" err="1" smtClean="0"/>
              <a:t>vHeadAccuracyB</a:t>
            </a:r>
            <a:r>
              <a:rPr lang="en-US" sz="1800" dirty="0" smtClean="0"/>
              <a:t> </a:t>
            </a:r>
            <a:r>
              <a:rPr lang="en-US" sz="1800" dirty="0"/>
              <a:t>= </a:t>
            </a:r>
            <a:r>
              <a:rPr lang="en-US" sz="1800" dirty="0" smtClean="0"/>
              <a:t>3 </a:t>
            </a:r>
            <a:r>
              <a:rPr lang="en-US" sz="1800" dirty="0" err="1" smtClean="0"/>
              <a:t>deg</a:t>
            </a:r>
            <a:r>
              <a:rPr lang="en-US" sz="1800" dirty="0" smtClean="0"/>
              <a:t> (less than or equal to 45 </a:t>
            </a:r>
            <a:r>
              <a:rPr lang="en-US" sz="1800" dirty="0" err="1" smtClean="0"/>
              <a:t>kph</a:t>
            </a:r>
            <a:r>
              <a:rPr lang="en-US" sz="1800" dirty="0" smtClean="0"/>
              <a:t>) </a:t>
            </a:r>
          </a:p>
        </p:txBody>
      </p:sp>
      <p:pic>
        <p:nvPicPr>
          <p:cNvPr id="1026" name="Picture 2" descr="CAMP Axis Car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869" y="1135117"/>
            <a:ext cx="5580063"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bwMode="auto">
          <a:xfrm>
            <a:off x="5748341" y="3757615"/>
            <a:ext cx="1095374" cy="2157412"/>
          </a:xfrm>
          <a:prstGeom prst="ellips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8" name="Oval 7"/>
          <p:cNvSpPr/>
          <p:nvPr/>
        </p:nvSpPr>
        <p:spPr bwMode="auto">
          <a:xfrm>
            <a:off x="3586167" y="4055213"/>
            <a:ext cx="1095374" cy="1078706"/>
          </a:xfrm>
          <a:prstGeom prst="ellips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13" name="Oval 12"/>
          <p:cNvSpPr/>
          <p:nvPr/>
        </p:nvSpPr>
        <p:spPr bwMode="auto">
          <a:xfrm>
            <a:off x="7797802" y="3757615"/>
            <a:ext cx="1095374" cy="2157412"/>
          </a:xfrm>
          <a:prstGeom prst="ellips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cxnSp>
        <p:nvCxnSpPr>
          <p:cNvPr id="14" name="Straight Connector 13"/>
          <p:cNvCxnSpPr>
            <a:endCxn id="8" idx="4"/>
          </p:cNvCxnSpPr>
          <p:nvPr/>
        </p:nvCxnSpPr>
        <p:spPr bwMode="auto">
          <a:xfrm>
            <a:off x="4122424" y="4594566"/>
            <a:ext cx="11430" cy="539353"/>
          </a:xfrm>
          <a:prstGeom prst="line">
            <a:avLst/>
          </a:prstGeom>
          <a:noFill/>
          <a:ln w="9525" cap="flat" cmpd="sng" algn="ctr">
            <a:solidFill>
              <a:srgbClr val="0000CC"/>
            </a:solidFill>
            <a:prstDash val="sysDash"/>
            <a:round/>
            <a:headEnd type="none" w="med" len="med"/>
            <a:tailEnd type="none" w="med" len="med"/>
          </a:ln>
          <a:effectLst/>
        </p:spPr>
      </p:cxnSp>
      <p:cxnSp>
        <p:nvCxnSpPr>
          <p:cNvPr id="17" name="Straight Connector 16"/>
          <p:cNvCxnSpPr>
            <a:endCxn id="7" idx="4"/>
          </p:cNvCxnSpPr>
          <p:nvPr/>
        </p:nvCxnSpPr>
        <p:spPr bwMode="auto">
          <a:xfrm flipH="1">
            <a:off x="6296028" y="4836321"/>
            <a:ext cx="11430" cy="1078706"/>
          </a:xfrm>
          <a:prstGeom prst="line">
            <a:avLst/>
          </a:prstGeom>
          <a:noFill/>
          <a:ln w="9525" cap="flat" cmpd="sng" algn="ctr">
            <a:solidFill>
              <a:srgbClr val="0000CC"/>
            </a:solidFill>
            <a:prstDash val="sysDash"/>
            <a:round/>
            <a:headEnd type="none" w="med" len="med"/>
            <a:tailEnd type="none" w="med" len="med"/>
          </a:ln>
          <a:effectLst/>
        </p:spPr>
      </p:cxnSp>
      <p:cxnSp>
        <p:nvCxnSpPr>
          <p:cNvPr id="21" name="Straight Connector 20"/>
          <p:cNvCxnSpPr/>
          <p:nvPr/>
        </p:nvCxnSpPr>
        <p:spPr bwMode="auto">
          <a:xfrm flipH="1">
            <a:off x="8334059" y="4836321"/>
            <a:ext cx="11430" cy="1078706"/>
          </a:xfrm>
          <a:prstGeom prst="line">
            <a:avLst/>
          </a:prstGeom>
          <a:noFill/>
          <a:ln w="9525" cap="flat" cmpd="sng" algn="ctr">
            <a:solidFill>
              <a:srgbClr val="0000CC"/>
            </a:solidFill>
            <a:prstDash val="sysDash"/>
            <a:round/>
            <a:headEnd type="none" w="med" len="med"/>
            <a:tailEnd type="none" w="med" len="med"/>
          </a:ln>
          <a:effectLst/>
        </p:spPr>
      </p:cxnSp>
      <p:cxnSp>
        <p:nvCxnSpPr>
          <p:cNvPr id="22" name="Straight Connector 21"/>
          <p:cNvCxnSpPr>
            <a:endCxn id="7" idx="6"/>
          </p:cNvCxnSpPr>
          <p:nvPr/>
        </p:nvCxnSpPr>
        <p:spPr bwMode="auto">
          <a:xfrm>
            <a:off x="6307458" y="4836321"/>
            <a:ext cx="536257" cy="0"/>
          </a:xfrm>
          <a:prstGeom prst="line">
            <a:avLst/>
          </a:prstGeom>
          <a:noFill/>
          <a:ln w="9525" cap="flat" cmpd="sng" algn="ctr">
            <a:solidFill>
              <a:srgbClr val="0000CC"/>
            </a:solidFill>
            <a:prstDash val="sysDash"/>
            <a:round/>
            <a:headEnd type="none" w="med" len="med"/>
            <a:tailEnd type="none" w="med" len="med"/>
          </a:ln>
          <a:effectLst/>
        </p:spPr>
      </p:cxnSp>
      <p:cxnSp>
        <p:nvCxnSpPr>
          <p:cNvPr id="25" name="Straight Connector 24"/>
          <p:cNvCxnSpPr/>
          <p:nvPr/>
        </p:nvCxnSpPr>
        <p:spPr bwMode="auto">
          <a:xfrm>
            <a:off x="8356919" y="4836321"/>
            <a:ext cx="536257" cy="0"/>
          </a:xfrm>
          <a:prstGeom prst="line">
            <a:avLst/>
          </a:prstGeom>
          <a:noFill/>
          <a:ln w="9525" cap="flat" cmpd="sng" algn="ctr">
            <a:solidFill>
              <a:srgbClr val="0000CC"/>
            </a:solidFill>
            <a:prstDash val="sysDash"/>
            <a:round/>
            <a:headEnd type="none" w="med" len="med"/>
            <a:tailEnd type="none" w="med" len="med"/>
          </a:ln>
          <a:effectLst/>
        </p:spPr>
      </p:cxnSp>
      <p:sp>
        <p:nvSpPr>
          <p:cNvPr id="24" name="TextBox 23"/>
          <p:cNvSpPr txBox="1"/>
          <p:nvPr/>
        </p:nvSpPr>
        <p:spPr>
          <a:xfrm>
            <a:off x="4081463" y="4733437"/>
            <a:ext cx="497252" cy="261610"/>
          </a:xfrm>
          <a:prstGeom prst="rect">
            <a:avLst/>
          </a:prstGeom>
          <a:noFill/>
        </p:spPr>
        <p:txBody>
          <a:bodyPr wrap="none" rtlCol="0">
            <a:spAutoFit/>
          </a:bodyPr>
          <a:lstStyle/>
          <a:p>
            <a:r>
              <a:rPr lang="en-US" sz="1100" i="0" dirty="0" smtClean="0">
                <a:solidFill>
                  <a:srgbClr val="0000CC"/>
                </a:solidFill>
              </a:rPr>
              <a:t>1.5m</a:t>
            </a:r>
          </a:p>
        </p:txBody>
      </p:sp>
      <p:sp>
        <p:nvSpPr>
          <p:cNvPr id="27" name="TextBox 26"/>
          <p:cNvSpPr txBox="1"/>
          <p:nvPr/>
        </p:nvSpPr>
        <p:spPr>
          <a:xfrm>
            <a:off x="6346463" y="4819958"/>
            <a:ext cx="497252" cy="261610"/>
          </a:xfrm>
          <a:prstGeom prst="rect">
            <a:avLst/>
          </a:prstGeom>
          <a:noFill/>
        </p:spPr>
        <p:txBody>
          <a:bodyPr wrap="none" rtlCol="0">
            <a:spAutoFit/>
          </a:bodyPr>
          <a:lstStyle/>
          <a:p>
            <a:r>
              <a:rPr lang="en-US" sz="1100" i="0" dirty="0" smtClean="0">
                <a:solidFill>
                  <a:srgbClr val="0000CC"/>
                </a:solidFill>
              </a:rPr>
              <a:t>1.5m</a:t>
            </a:r>
          </a:p>
        </p:txBody>
      </p:sp>
      <p:sp>
        <p:nvSpPr>
          <p:cNvPr id="28" name="TextBox 27"/>
          <p:cNvSpPr txBox="1"/>
          <p:nvPr/>
        </p:nvSpPr>
        <p:spPr>
          <a:xfrm>
            <a:off x="6000581" y="5244869"/>
            <a:ext cx="380232" cy="261610"/>
          </a:xfrm>
          <a:prstGeom prst="rect">
            <a:avLst/>
          </a:prstGeom>
          <a:noFill/>
        </p:spPr>
        <p:txBody>
          <a:bodyPr wrap="none" rtlCol="0">
            <a:spAutoFit/>
          </a:bodyPr>
          <a:lstStyle/>
          <a:p>
            <a:r>
              <a:rPr lang="en-US" sz="1100" i="0" dirty="0" smtClean="0">
                <a:solidFill>
                  <a:srgbClr val="0000CC"/>
                </a:solidFill>
              </a:rPr>
              <a:t>3m</a:t>
            </a:r>
          </a:p>
        </p:txBody>
      </p:sp>
      <p:sp>
        <p:nvSpPr>
          <p:cNvPr id="29" name="TextBox 28"/>
          <p:cNvSpPr txBox="1"/>
          <p:nvPr/>
        </p:nvSpPr>
        <p:spPr>
          <a:xfrm>
            <a:off x="8032581" y="5302019"/>
            <a:ext cx="380232" cy="261610"/>
          </a:xfrm>
          <a:prstGeom prst="rect">
            <a:avLst/>
          </a:prstGeom>
          <a:noFill/>
        </p:spPr>
        <p:txBody>
          <a:bodyPr wrap="none" rtlCol="0">
            <a:spAutoFit/>
          </a:bodyPr>
          <a:lstStyle/>
          <a:p>
            <a:r>
              <a:rPr lang="en-US" sz="1100" i="0" dirty="0" smtClean="0">
                <a:solidFill>
                  <a:srgbClr val="0000CC"/>
                </a:solidFill>
              </a:rPr>
              <a:t>3m</a:t>
            </a:r>
          </a:p>
        </p:txBody>
      </p:sp>
      <p:sp>
        <p:nvSpPr>
          <p:cNvPr id="30" name="TextBox 29"/>
          <p:cNvSpPr txBox="1"/>
          <p:nvPr/>
        </p:nvSpPr>
        <p:spPr>
          <a:xfrm>
            <a:off x="8395924" y="4813608"/>
            <a:ext cx="497252" cy="261610"/>
          </a:xfrm>
          <a:prstGeom prst="rect">
            <a:avLst/>
          </a:prstGeom>
          <a:noFill/>
        </p:spPr>
        <p:txBody>
          <a:bodyPr wrap="none" rtlCol="0">
            <a:spAutoFit/>
          </a:bodyPr>
          <a:lstStyle/>
          <a:p>
            <a:r>
              <a:rPr lang="en-US" sz="1100" i="0" dirty="0" smtClean="0">
                <a:solidFill>
                  <a:srgbClr val="0000CC"/>
                </a:solidFill>
              </a:rPr>
              <a:t>1.5m</a:t>
            </a:r>
          </a:p>
        </p:txBody>
      </p:sp>
    </p:spTree>
    <p:extLst>
      <p:ext uri="{BB962C8B-B14F-4D97-AF65-F5344CB8AC3E}">
        <p14:creationId xmlns:p14="http://schemas.microsoft.com/office/powerpoint/2010/main" val="136398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Other Key Measurements for BSMs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49" y="1066800"/>
            <a:ext cx="8167207" cy="5276850"/>
          </a:xfrm>
        </p:spPr>
        <p:txBody>
          <a:bodyPr/>
          <a:lstStyle/>
          <a:p>
            <a:r>
              <a:rPr lang="en-US" sz="2200" dirty="0"/>
              <a:t>Other Data </a:t>
            </a:r>
            <a:r>
              <a:rPr lang="en-US" sz="2200" dirty="0" smtClean="0"/>
              <a:t>Accuracy Requirements (J2945/1, 6.3.6) </a:t>
            </a:r>
            <a:endParaRPr lang="en-US" sz="2200" dirty="0"/>
          </a:p>
          <a:p>
            <a:r>
              <a:rPr lang="en-US" sz="2200" dirty="0" smtClean="0"/>
              <a:t>BSM Transmission Minimum Requirements (J2945/1, 6.3.5)</a:t>
            </a:r>
            <a:endParaRPr lang="en-US" sz="2200" dirty="0"/>
          </a:p>
          <a:p>
            <a:r>
              <a:rPr lang="en-US" sz="2200" dirty="0" smtClean="0"/>
              <a:t>Transmitted at 10 Hz on Channel 172</a:t>
            </a:r>
          </a:p>
          <a:p>
            <a:r>
              <a:rPr lang="en-US" sz="2200" dirty="0" smtClean="0"/>
              <a:t>Heading latch / unlatch</a:t>
            </a:r>
          </a:p>
          <a:p>
            <a:r>
              <a:rPr lang="en-US" sz="2200" dirty="0" smtClean="0"/>
              <a:t>Hard Braking event</a:t>
            </a:r>
          </a:p>
          <a:p>
            <a:r>
              <a:rPr lang="en-US" sz="2200" dirty="0" smtClean="0"/>
              <a:t>ID Randomization (system startup and cert changes)</a:t>
            </a:r>
          </a:p>
          <a:p>
            <a:pPr lvl="1"/>
            <a:r>
              <a:rPr lang="en-US" sz="2200" dirty="0" smtClean="0"/>
              <a:t>MAC Address</a:t>
            </a:r>
          </a:p>
          <a:p>
            <a:pPr lvl="1"/>
            <a:r>
              <a:rPr lang="en-US" sz="2200" dirty="0" err="1" smtClean="0"/>
              <a:t>DE_TemporaryID</a:t>
            </a:r>
            <a:endParaRPr lang="en-US" sz="2200" dirty="0" smtClean="0"/>
          </a:p>
          <a:p>
            <a:r>
              <a:rPr lang="en-US" sz="2200" dirty="0" smtClean="0"/>
              <a:t>Data Persistency: heading and path history (J2945/1, 6.3.7)</a:t>
            </a:r>
          </a:p>
          <a:p>
            <a:r>
              <a:rPr lang="en-US" sz="2200" dirty="0" smtClean="0"/>
              <a:t>BSM Signing (J2945/1, 6.5.2)</a:t>
            </a:r>
          </a:p>
          <a:p>
            <a:pPr lvl="1"/>
            <a:endParaRPr lang="en-US" sz="2400" dirty="0" smtClean="0"/>
          </a:p>
        </p:txBody>
      </p:sp>
    </p:spTree>
    <p:extLst>
      <p:ext uri="{BB962C8B-B14F-4D97-AF65-F5344CB8AC3E}">
        <p14:creationId xmlns:p14="http://schemas.microsoft.com/office/powerpoint/2010/main" val="2708335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Path History</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49" y="1066800"/>
            <a:ext cx="4098547" cy="5276850"/>
          </a:xfrm>
        </p:spPr>
        <p:txBody>
          <a:bodyPr/>
          <a:lstStyle/>
          <a:p>
            <a:r>
              <a:rPr lang="en-US" sz="2400" dirty="0" smtClean="0"/>
              <a:t>PH checked for each BSM to ensure conformance to Path History </a:t>
            </a:r>
            <a:r>
              <a:rPr lang="en-US" sz="2400" dirty="0" err="1" smtClean="0"/>
              <a:t>Reqs</a:t>
            </a:r>
            <a:r>
              <a:rPr lang="en-US" sz="2400" dirty="0" smtClean="0"/>
              <a:t>:</a:t>
            </a:r>
          </a:p>
          <a:p>
            <a:pPr lvl="1">
              <a:lnSpc>
                <a:spcPct val="150000"/>
              </a:lnSpc>
            </a:pPr>
            <a:r>
              <a:rPr lang="en-US" sz="2000" dirty="0" smtClean="0"/>
              <a:t>PH Distance between 200 and 210 m</a:t>
            </a:r>
          </a:p>
          <a:p>
            <a:pPr lvl="1">
              <a:lnSpc>
                <a:spcPct val="150000"/>
              </a:lnSpc>
            </a:pPr>
            <a:r>
              <a:rPr lang="en-US" sz="2000" dirty="0" err="1" smtClean="0"/>
              <a:t>PH_ActualError</a:t>
            </a:r>
            <a:r>
              <a:rPr lang="en-US" sz="2000" dirty="0" smtClean="0"/>
              <a:t> &lt;= 1 m</a:t>
            </a:r>
          </a:p>
          <a:p>
            <a:pPr lvl="1">
              <a:lnSpc>
                <a:spcPct val="150000"/>
              </a:lnSpc>
            </a:pPr>
            <a:r>
              <a:rPr lang="en-US" sz="2000" dirty="0" smtClean="0"/>
              <a:t>No more than 15 points</a:t>
            </a:r>
          </a:p>
          <a:p>
            <a:pPr lvl="1">
              <a:lnSpc>
                <a:spcPct val="150000"/>
              </a:lnSpc>
            </a:pPr>
            <a:r>
              <a:rPr lang="en-US" sz="2000" dirty="0" smtClean="0"/>
              <a:t>Time ordered (first point is most recent)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17145120"/>
              </p:ext>
            </p:extLst>
          </p:nvPr>
        </p:nvGraphicFramePr>
        <p:xfrm>
          <a:off x="4219662" y="1015069"/>
          <a:ext cx="4861946" cy="5428302"/>
        </p:xfrm>
        <a:graphic>
          <a:graphicData uri="http://schemas.openxmlformats.org/presentationml/2006/ole">
            <mc:AlternateContent xmlns:mc="http://schemas.openxmlformats.org/markup-compatibility/2006">
              <mc:Choice xmlns:v="urn:schemas-microsoft-com:vml" Requires="v">
                <p:oleObj spid="_x0000_s1028" name="Visio" r:id="rId4" imgW="5334667" imgH="5953601" progId="Visio.Drawing.11">
                  <p:embed/>
                </p:oleObj>
              </mc:Choice>
              <mc:Fallback>
                <p:oleObj name="Visio" r:id="rId4" imgW="5334667" imgH="595360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662" y="1015069"/>
                        <a:ext cx="4861946" cy="5428302"/>
                      </a:xfrm>
                      <a:prstGeom prst="rect">
                        <a:avLst/>
                      </a:prstGeom>
                      <a:noFill/>
                    </p:spPr>
                  </p:pic>
                </p:oleObj>
              </mc:Fallback>
            </mc:AlternateContent>
          </a:graphicData>
        </a:graphic>
      </p:graphicFrame>
    </p:spTree>
    <p:extLst>
      <p:ext uri="{BB962C8B-B14F-4D97-AF65-F5344CB8AC3E}">
        <p14:creationId xmlns:p14="http://schemas.microsoft.com/office/powerpoint/2010/main" val="503854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534" y="1199626"/>
            <a:ext cx="4854429" cy="364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Path Prediction</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4212982" cy="5276850"/>
          </a:xfrm>
        </p:spPr>
        <p:txBody>
          <a:bodyPr/>
          <a:lstStyle/>
          <a:p>
            <a:r>
              <a:rPr lang="en-US" sz="2400" dirty="0" smtClean="0"/>
              <a:t>Each BSM will be checked to ensure it contains </a:t>
            </a:r>
            <a:r>
              <a:rPr lang="en-US" sz="2400" dirty="0" err="1" smtClean="0"/>
              <a:t>DF_PathPrediction</a:t>
            </a:r>
            <a:r>
              <a:rPr lang="en-US" sz="2400" dirty="0" smtClean="0"/>
              <a:t> and conforms to the requirements in J2945/1 Section 6.3.6.17 </a:t>
            </a:r>
          </a:p>
          <a:p>
            <a:r>
              <a:rPr lang="en-US" sz="2400" dirty="0" smtClean="0"/>
              <a:t>Calculated Radius of Curvature is within 2% of the actual radius</a:t>
            </a:r>
          </a:p>
          <a:p>
            <a:r>
              <a:rPr lang="en-US" sz="2400" dirty="0" smtClean="0"/>
              <a:t>Sign is correct (CW vs CCW)</a:t>
            </a:r>
          </a:p>
          <a:p>
            <a:r>
              <a:rPr lang="en-US" sz="2400" dirty="0" smtClean="0"/>
              <a:t>Reports straight path radius when under 1 m/s</a:t>
            </a:r>
          </a:p>
          <a:p>
            <a:endParaRPr lang="en-US" sz="20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39805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Congestion Control, other Requirements</a:t>
            </a:r>
            <a:endParaRPr lang="en-US" sz="2800" cap="small" dirty="0">
              <a:solidFill>
                <a:srgbClr val="29527B"/>
              </a:solidFill>
              <a:ea typeface="ＭＳ Ｐゴシック"/>
              <a:cs typeface="ＭＳ Ｐゴシック"/>
            </a:endParaRPr>
          </a:p>
        </p:txBody>
      </p:sp>
      <p:sp>
        <p:nvSpPr>
          <p:cNvPr id="5" name="Rectangle 4"/>
          <p:cNvSpPr/>
          <p:nvPr/>
        </p:nvSpPr>
        <p:spPr>
          <a:xfrm>
            <a:off x="457200" y="1449619"/>
            <a:ext cx="8229600" cy="2012859"/>
          </a:xfrm>
          <a:prstGeom prst="rect">
            <a:avLst/>
          </a:prstGeom>
        </p:spPr>
        <p:txBody>
          <a:bodyPr wrap="square">
            <a:spAutoFit/>
          </a:bodyPr>
          <a:lstStyle/>
          <a:p>
            <a:pPr marL="384029" lvl="0" indent="-210301" eaLnBrk="0" hangingPunct="0">
              <a:spcBef>
                <a:spcPct val="20000"/>
              </a:spcBef>
              <a:buFont typeface="Wingdings" pitchFamily="2" charset="2"/>
              <a:buChar char="§"/>
            </a:pPr>
            <a:r>
              <a:rPr lang="en-US" sz="2400" kern="0" dirty="0" smtClean="0">
                <a:solidFill>
                  <a:srgbClr val="000000"/>
                </a:solidFill>
                <a:latin typeface="Arial"/>
                <a:ea typeface="+mn-ea"/>
                <a:cs typeface="+mn-cs"/>
              </a:rPr>
              <a:t>Congestion control defined in J2945/1</a:t>
            </a:r>
          </a:p>
          <a:p>
            <a:pPr marL="841229" lvl="1"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Will this be implemented for pilots?</a:t>
            </a:r>
          </a:p>
          <a:p>
            <a:pPr marL="841229" lvl="1"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If it is, will this be extended for all applications?</a:t>
            </a:r>
          </a:p>
          <a:p>
            <a:pPr marL="384029" indent="-210301" eaLnBrk="0" hangingPunct="0">
              <a:spcBef>
                <a:spcPct val="20000"/>
              </a:spcBef>
              <a:buFont typeface="Wingdings" pitchFamily="2" charset="2"/>
              <a:buChar char="§"/>
            </a:pPr>
            <a:r>
              <a:rPr lang="en-US" sz="2400" kern="0" dirty="0" smtClean="0">
                <a:solidFill>
                  <a:srgbClr val="000000"/>
                </a:solidFill>
                <a:latin typeface="Arial"/>
                <a:ea typeface="+mn-ea"/>
                <a:cs typeface="+mn-cs"/>
              </a:rPr>
              <a:t>Other details of J2945/1</a:t>
            </a:r>
            <a:endParaRPr lang="en-US" sz="2400" kern="0" dirty="0">
              <a:solidFill>
                <a:srgbClr val="000000"/>
              </a:solidFill>
              <a:latin typeface="Arial"/>
            </a:endParaRPr>
          </a:p>
          <a:p>
            <a:pPr marL="384029" lvl="0" indent="-210301" eaLnBrk="0" hangingPunct="0">
              <a:spcBef>
                <a:spcPct val="20000"/>
              </a:spcBef>
              <a:buFont typeface="Wingdings" pitchFamily="2" charset="2"/>
              <a:buChar char="§"/>
            </a:pPr>
            <a:endParaRPr lang="en-US" sz="2000" kern="0" dirty="0">
              <a:solidFill>
                <a:srgbClr val="000000"/>
              </a:solidFill>
              <a:latin typeface="Arial"/>
              <a:ea typeface="+mn-ea"/>
              <a:cs typeface="+mn-cs"/>
            </a:endParaRPr>
          </a:p>
        </p:txBody>
      </p:sp>
    </p:spTree>
    <p:extLst>
      <p:ext uri="{BB962C8B-B14F-4D97-AF65-F5344CB8AC3E}">
        <p14:creationId xmlns:p14="http://schemas.microsoft.com/office/powerpoint/2010/main" val="1926981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Vehicle Situation Data Deposits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5707116"/>
            <a:ext cx="8972550" cy="1298685"/>
          </a:xfrm>
        </p:spPr>
        <p:txBody>
          <a:bodyPr/>
          <a:lstStyle/>
          <a:p>
            <a:r>
              <a:rPr lang="en-US" sz="2400" dirty="0" smtClean="0"/>
              <a:t>Useful information for analytics</a:t>
            </a:r>
          </a:p>
          <a:p>
            <a:r>
              <a:rPr lang="en-US" sz="2400" b="1" dirty="0" smtClean="0">
                <a:solidFill>
                  <a:srgbClr val="0070C0"/>
                </a:solidFill>
              </a:rPr>
              <a:t>Privacy protection at the source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9448" y="1150884"/>
            <a:ext cx="5770180" cy="4351282"/>
          </a:xfrm>
          <a:prstGeom prst="rect">
            <a:avLst/>
          </a:prstGeom>
          <a:noFill/>
          <a:ln>
            <a:noFill/>
          </a:ln>
        </p:spPr>
      </p:pic>
    </p:spTree>
    <p:extLst>
      <p:ext uri="{BB962C8B-B14F-4D97-AF65-F5344CB8AC3E}">
        <p14:creationId xmlns:p14="http://schemas.microsoft.com/office/powerpoint/2010/main" val="1208322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Bundle Definition</a:t>
            </a:r>
            <a:endParaRPr lang="en-US" sz="2800" cap="small" dirty="0">
              <a:solidFill>
                <a:srgbClr val="29527B"/>
              </a:solidFill>
              <a:ea typeface="ＭＳ Ｐゴシック"/>
              <a:cs typeface="ＭＳ Ｐゴシック"/>
            </a:endParaRPr>
          </a:p>
        </p:txBody>
      </p:sp>
      <p:sp>
        <p:nvSpPr>
          <p:cNvPr id="5" name="Rectangle 4"/>
          <p:cNvSpPr/>
          <p:nvPr/>
        </p:nvSpPr>
        <p:spPr>
          <a:xfrm>
            <a:off x="677918" y="5469826"/>
            <a:ext cx="8229600" cy="830997"/>
          </a:xfrm>
          <a:prstGeom prst="rect">
            <a:avLst/>
          </a:prstGeom>
        </p:spPr>
        <p:txBody>
          <a:bodyPr wrap="square">
            <a:spAutoFit/>
          </a:bodyPr>
          <a:lstStyle/>
          <a:p>
            <a:pPr marL="384029" lvl="0" indent="-210301" eaLnBrk="0" hangingPunct="0">
              <a:spcBef>
                <a:spcPct val="20000"/>
              </a:spcBef>
              <a:buFont typeface="Wingdings" pitchFamily="2" charset="2"/>
              <a:buChar char="§"/>
            </a:pPr>
            <a:r>
              <a:rPr lang="en-US" sz="2400" kern="0" dirty="0" smtClean="0">
                <a:solidFill>
                  <a:srgbClr val="000000"/>
                </a:solidFill>
                <a:latin typeface="Arial"/>
                <a:ea typeface="+mn-ea"/>
                <a:cs typeface="+mn-cs"/>
              </a:rPr>
              <a:t> </a:t>
            </a:r>
            <a:endParaRPr lang="en-US" sz="2000" kern="0" dirty="0" smtClean="0">
              <a:solidFill>
                <a:srgbClr val="000000"/>
              </a:solidFill>
              <a:latin typeface="Arial"/>
            </a:endParaRPr>
          </a:p>
          <a:p>
            <a:pPr marL="384029" lvl="0" indent="-210301" eaLnBrk="0" hangingPunct="0">
              <a:spcBef>
                <a:spcPct val="20000"/>
              </a:spcBef>
              <a:buFont typeface="Wingdings" pitchFamily="2" charset="2"/>
              <a:buChar char="§"/>
            </a:pPr>
            <a:endParaRPr lang="en-US" sz="2000" kern="0" dirty="0">
              <a:solidFill>
                <a:srgbClr val="000000"/>
              </a:solidFill>
              <a:latin typeface="Arial"/>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46" y="1252702"/>
            <a:ext cx="6693830" cy="518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422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Bundle Definition, cont.</a:t>
            </a:r>
            <a:endParaRPr lang="en-US" sz="2800" cap="small" dirty="0">
              <a:solidFill>
                <a:srgbClr val="29527B"/>
              </a:solidFill>
              <a:ea typeface="ＭＳ Ｐゴシック"/>
              <a:cs typeface="ＭＳ Ｐゴシック"/>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30" y="1080987"/>
            <a:ext cx="6898891" cy="50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029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Bundle Definition, cont.</a:t>
            </a:r>
            <a:endParaRPr lang="en-US" sz="2800" cap="small" dirty="0">
              <a:solidFill>
                <a:srgbClr val="29527B"/>
              </a:solidFill>
              <a:ea typeface="ＭＳ Ｐゴシック"/>
              <a:cs typeface="ＭＳ Ｐゴシック"/>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177"/>
            <a:ext cx="6416566" cy="569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75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Important Points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All sites will use the same DSRC basics</a:t>
            </a:r>
          </a:p>
          <a:p>
            <a:r>
              <a:rPr lang="en-US" sz="2400" dirty="0" smtClean="0"/>
              <a:t>Vehicle Situation Data Application Protocol Data Units are the same, independent of who creates them and will meet the desired performance requirements.</a:t>
            </a:r>
          </a:p>
          <a:p>
            <a:r>
              <a:rPr lang="en-US" sz="2400" dirty="0" smtClean="0"/>
              <a:t>Using the Situation Data Clearinghouse is encouraged.  </a:t>
            </a:r>
          </a:p>
        </p:txBody>
      </p:sp>
    </p:spTree>
    <p:extLst>
      <p:ext uri="{BB962C8B-B14F-4D97-AF65-F5344CB8AC3E}">
        <p14:creationId xmlns:p14="http://schemas.microsoft.com/office/powerpoint/2010/main" val="295744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Physical View</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5722882"/>
            <a:ext cx="8972550" cy="620767"/>
          </a:xfrm>
        </p:spPr>
        <p:txBody>
          <a:bodyPr/>
          <a:lstStyle/>
          <a:p>
            <a:r>
              <a:rPr lang="en-US" sz="2400" dirty="0" smtClean="0"/>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51793" y="1135117"/>
            <a:ext cx="7866993" cy="4445876"/>
          </a:xfrm>
          <a:prstGeom prst="rect">
            <a:avLst/>
          </a:prstGeom>
          <a:noFill/>
          <a:ln>
            <a:noFill/>
          </a:ln>
        </p:spPr>
      </p:pic>
    </p:spTree>
    <p:extLst>
      <p:ext uri="{BB962C8B-B14F-4D97-AF65-F5344CB8AC3E}">
        <p14:creationId xmlns:p14="http://schemas.microsoft.com/office/powerpoint/2010/main" val="1340753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BSM – Information Flow</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5470634"/>
            <a:ext cx="8972550" cy="873016"/>
          </a:xfrm>
        </p:spPr>
        <p:txBody>
          <a:bodyPr/>
          <a:lstStyle/>
          <a:p>
            <a:r>
              <a:rPr lang="en-US" sz="2400" dirty="0" smtClean="0"/>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31075" y="1182414"/>
            <a:ext cx="8466083" cy="5044965"/>
          </a:xfrm>
          <a:prstGeom prst="rect">
            <a:avLst/>
          </a:prstGeom>
          <a:noFill/>
          <a:ln>
            <a:noFill/>
          </a:ln>
        </p:spPr>
      </p:pic>
    </p:spTree>
    <p:extLst>
      <p:ext uri="{BB962C8B-B14F-4D97-AF65-F5344CB8AC3E}">
        <p14:creationId xmlns:p14="http://schemas.microsoft.com/office/powerpoint/2010/main" val="1208322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DSRC Basics – Broadcast Mode</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Broadcast mode covered here.</a:t>
            </a:r>
          </a:p>
          <a:p>
            <a:r>
              <a:rPr lang="en-US" sz="2400" dirty="0" smtClean="0"/>
              <a:t>WAVE Service Advertisements, IP transport covered later.  </a:t>
            </a:r>
          </a:p>
        </p:txBody>
      </p:sp>
    </p:spTree>
    <p:extLst>
      <p:ext uri="{BB962C8B-B14F-4D97-AF65-F5344CB8AC3E}">
        <p14:creationId xmlns:p14="http://schemas.microsoft.com/office/powerpoint/2010/main" val="1143106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802.11 Parameters</a:t>
            </a:r>
            <a:endParaRPr lang="en-US" sz="2800" cap="small" dirty="0">
              <a:solidFill>
                <a:srgbClr val="29527B"/>
              </a:solidFill>
              <a:ea typeface="ＭＳ Ｐゴシック"/>
              <a:cs typeface="ＭＳ Ｐゴシック"/>
            </a:endParaRPr>
          </a:p>
        </p:txBody>
      </p:sp>
      <p:sp>
        <p:nvSpPr>
          <p:cNvPr id="3" name="Content Placeholder 2"/>
          <p:cNvSpPr>
            <a:spLocks noGrp="1"/>
          </p:cNvSpPr>
          <p:nvPr>
            <p:ph idx="1"/>
          </p:nvPr>
        </p:nvSpPr>
        <p:spPr>
          <a:xfrm>
            <a:off x="171450" y="1066800"/>
            <a:ext cx="8972550" cy="5276850"/>
          </a:xfrm>
        </p:spPr>
        <p:txBody>
          <a:bodyPr/>
          <a:lstStyle/>
          <a:p>
            <a:r>
              <a:rPr lang="en-US" sz="2400" dirty="0" smtClean="0"/>
              <a:t>Radio Parameters</a:t>
            </a:r>
          </a:p>
          <a:p>
            <a:pPr lvl="1"/>
            <a:r>
              <a:rPr lang="en-US" sz="2000" dirty="0" smtClean="0"/>
              <a:t>Channel selection</a:t>
            </a:r>
          </a:p>
          <a:p>
            <a:pPr lvl="1"/>
            <a:r>
              <a:rPr lang="en-US" sz="2000" dirty="0"/>
              <a:t>Chanel </a:t>
            </a:r>
            <a:r>
              <a:rPr lang="en-US" sz="2000" dirty="0" smtClean="0"/>
              <a:t>spacing</a:t>
            </a:r>
          </a:p>
          <a:p>
            <a:pPr lvl="1"/>
            <a:r>
              <a:rPr lang="en-US" sz="2000" dirty="0" smtClean="0"/>
              <a:t>Data rates</a:t>
            </a:r>
          </a:p>
          <a:p>
            <a:pPr lvl="1"/>
            <a:r>
              <a:rPr lang="en-US" sz="2000" dirty="0" smtClean="0"/>
              <a:t>Station </a:t>
            </a:r>
            <a:r>
              <a:rPr lang="en-US" sz="2000" dirty="0"/>
              <a:t>t</a:t>
            </a:r>
            <a:r>
              <a:rPr lang="en-US" sz="2000" dirty="0" smtClean="0"/>
              <a:t>ransmit </a:t>
            </a:r>
            <a:r>
              <a:rPr lang="en-US" sz="2000" dirty="0"/>
              <a:t>power classification</a:t>
            </a:r>
          </a:p>
          <a:p>
            <a:pPr lvl="1"/>
            <a:r>
              <a:rPr lang="en-US" sz="2000" dirty="0"/>
              <a:t>The DSRC Radio Subsystem shall comply with the United States Federal Communications Commission (FCC) specifications</a:t>
            </a:r>
          </a:p>
          <a:p>
            <a:r>
              <a:rPr lang="en-US" sz="2400" dirty="0" smtClean="0"/>
              <a:t>Frame Parameters</a:t>
            </a:r>
          </a:p>
          <a:p>
            <a:pPr lvl="1"/>
            <a:r>
              <a:rPr lang="en-US" sz="2000" dirty="0" smtClean="0"/>
              <a:t>dot11OCBActivated=True</a:t>
            </a:r>
            <a:endParaRPr lang="en-US" sz="2000" dirty="0"/>
          </a:p>
          <a:p>
            <a:pPr lvl="1"/>
            <a:r>
              <a:rPr lang="en-US" sz="2000" dirty="0" smtClean="0"/>
              <a:t>Data Frame Fields</a:t>
            </a:r>
          </a:p>
          <a:p>
            <a:pPr lvl="1"/>
            <a:r>
              <a:rPr lang="en-US" sz="2000" dirty="0"/>
              <a:t>User Priority and EDCA Settings </a:t>
            </a:r>
            <a:endParaRPr lang="en-US" sz="2000" dirty="0" smtClean="0"/>
          </a:p>
          <a:p>
            <a:pPr lvl="2"/>
            <a:r>
              <a:rPr lang="en-US" sz="2000" b="1" dirty="0" smtClean="0">
                <a:solidFill>
                  <a:srgbClr val="0070C0"/>
                </a:solidFill>
              </a:rPr>
              <a:t>Three priority classes</a:t>
            </a:r>
          </a:p>
          <a:p>
            <a:pPr lvl="2"/>
            <a:r>
              <a:rPr lang="en-US" sz="2000" b="1" dirty="0" smtClean="0">
                <a:solidFill>
                  <a:srgbClr val="0070C0"/>
                </a:solidFill>
              </a:rPr>
              <a:t>Highest used for urgent safety</a:t>
            </a:r>
          </a:p>
          <a:p>
            <a:pPr lvl="2"/>
            <a:r>
              <a:rPr lang="en-US" sz="2000" b="1" dirty="0" smtClean="0">
                <a:solidFill>
                  <a:srgbClr val="0070C0"/>
                </a:solidFill>
              </a:rPr>
              <a:t>Medium used for other safety</a:t>
            </a:r>
          </a:p>
          <a:p>
            <a:pPr lvl="2"/>
            <a:r>
              <a:rPr lang="en-US" sz="2000" b="1" dirty="0" smtClean="0">
                <a:solidFill>
                  <a:srgbClr val="0070C0"/>
                </a:solidFill>
              </a:rPr>
              <a:t>Low used for all other</a:t>
            </a:r>
          </a:p>
          <a:p>
            <a:pPr lvl="1"/>
            <a:endParaRPr lang="en-US" sz="3200" dirty="0" smtClean="0"/>
          </a:p>
        </p:txBody>
      </p:sp>
    </p:spTree>
    <p:extLst>
      <p:ext uri="{BB962C8B-B14F-4D97-AF65-F5344CB8AC3E}">
        <p14:creationId xmlns:p14="http://schemas.microsoft.com/office/powerpoint/2010/main" val="522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Radio Parameters</a:t>
            </a:r>
            <a:endParaRPr lang="en-US" sz="2800" cap="small" dirty="0">
              <a:solidFill>
                <a:srgbClr val="29527B"/>
              </a:solidFill>
              <a:ea typeface="ＭＳ Ｐゴシック"/>
              <a:cs typeface="ＭＳ Ｐゴシック"/>
            </a:endParaRPr>
          </a:p>
        </p:txBody>
      </p:sp>
      <p:sp>
        <p:nvSpPr>
          <p:cNvPr id="291" name="Line 20"/>
          <p:cNvSpPr>
            <a:spLocks noChangeShapeType="1"/>
          </p:cNvSpPr>
          <p:nvPr/>
        </p:nvSpPr>
        <p:spPr bwMode="auto">
          <a:xfrm>
            <a:off x="224949" y="4317260"/>
            <a:ext cx="8402637" cy="0"/>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2" name="Line 21"/>
          <p:cNvSpPr>
            <a:spLocks noChangeShapeType="1"/>
          </p:cNvSpPr>
          <p:nvPr/>
        </p:nvSpPr>
        <p:spPr bwMode="auto">
          <a:xfrm>
            <a:off x="54716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nvGrpSpPr>
          <p:cNvPr id="293" name="Group 22"/>
          <p:cNvGrpSpPr>
            <a:grpSpLocks/>
          </p:cNvGrpSpPr>
          <p:nvPr/>
        </p:nvGrpSpPr>
        <p:grpSpPr bwMode="auto">
          <a:xfrm>
            <a:off x="2323625" y="4161686"/>
            <a:ext cx="2941637" cy="117475"/>
            <a:chOff x="1009" y="3298"/>
            <a:chExt cx="2016" cy="82"/>
          </a:xfrm>
        </p:grpSpPr>
        <p:sp>
          <p:nvSpPr>
            <p:cNvPr id="294" name="Line 23"/>
            <p:cNvSpPr>
              <a:spLocks noChangeShapeType="1"/>
            </p:cNvSpPr>
            <p:nvPr/>
          </p:nvSpPr>
          <p:spPr bwMode="auto">
            <a:xfrm>
              <a:off x="216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5" name="Line 24"/>
            <p:cNvSpPr>
              <a:spLocks noChangeShapeType="1"/>
            </p:cNvSpPr>
            <p:nvPr/>
          </p:nvSpPr>
          <p:spPr bwMode="auto">
            <a:xfrm>
              <a:off x="158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6" name="Line 25"/>
            <p:cNvSpPr>
              <a:spLocks noChangeShapeType="1"/>
            </p:cNvSpPr>
            <p:nvPr/>
          </p:nvSpPr>
          <p:spPr bwMode="auto">
            <a:xfrm>
              <a:off x="288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7" name="Line 26"/>
            <p:cNvSpPr>
              <a:spLocks noChangeShapeType="1"/>
            </p:cNvSpPr>
            <p:nvPr/>
          </p:nvSpPr>
          <p:spPr bwMode="auto">
            <a:xfrm>
              <a:off x="1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8" name="Line 27"/>
            <p:cNvSpPr>
              <a:spLocks noChangeShapeType="1"/>
            </p:cNvSpPr>
            <p:nvPr/>
          </p:nvSpPr>
          <p:spPr bwMode="auto">
            <a:xfrm>
              <a:off x="186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99" name="Line 28"/>
            <p:cNvSpPr>
              <a:spLocks noChangeShapeType="1"/>
            </p:cNvSpPr>
            <p:nvPr/>
          </p:nvSpPr>
          <p:spPr bwMode="auto">
            <a:xfrm>
              <a:off x="244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0" name="Line 29"/>
            <p:cNvSpPr>
              <a:spLocks noChangeShapeType="1"/>
            </p:cNvSpPr>
            <p:nvPr/>
          </p:nvSpPr>
          <p:spPr bwMode="auto">
            <a:xfrm>
              <a:off x="1153"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1" name="Line 30"/>
            <p:cNvSpPr>
              <a:spLocks noChangeShapeType="1"/>
            </p:cNvSpPr>
            <p:nvPr/>
          </p:nvSpPr>
          <p:spPr bwMode="auto">
            <a:xfrm>
              <a:off x="14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2" name="Line 31"/>
            <p:cNvSpPr>
              <a:spLocks noChangeShapeType="1"/>
            </p:cNvSpPr>
            <p:nvPr/>
          </p:nvSpPr>
          <p:spPr bwMode="auto">
            <a:xfrm>
              <a:off x="172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3" name="Line 32"/>
            <p:cNvSpPr>
              <a:spLocks noChangeShapeType="1"/>
            </p:cNvSpPr>
            <p:nvPr/>
          </p:nvSpPr>
          <p:spPr bwMode="auto">
            <a:xfrm>
              <a:off x="201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4" name="Line 33"/>
            <p:cNvSpPr>
              <a:spLocks noChangeShapeType="1"/>
            </p:cNvSpPr>
            <p:nvPr/>
          </p:nvSpPr>
          <p:spPr bwMode="auto">
            <a:xfrm>
              <a:off x="2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5" name="Line 34"/>
            <p:cNvSpPr>
              <a:spLocks noChangeShapeType="1"/>
            </p:cNvSpPr>
            <p:nvPr/>
          </p:nvSpPr>
          <p:spPr bwMode="auto">
            <a:xfrm>
              <a:off x="27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6" name="Line 35"/>
            <p:cNvSpPr>
              <a:spLocks noChangeShapeType="1"/>
            </p:cNvSpPr>
            <p:nvPr/>
          </p:nvSpPr>
          <p:spPr bwMode="auto">
            <a:xfrm>
              <a:off x="302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7" name="Line 36"/>
            <p:cNvSpPr>
              <a:spLocks noChangeShapeType="1"/>
            </p:cNvSpPr>
            <p:nvPr/>
          </p:nvSpPr>
          <p:spPr bwMode="auto">
            <a:xfrm>
              <a:off x="258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08" name="Line 37"/>
            <p:cNvSpPr>
              <a:spLocks noChangeShapeType="1"/>
            </p:cNvSpPr>
            <p:nvPr/>
          </p:nvSpPr>
          <p:spPr bwMode="auto">
            <a:xfrm>
              <a:off x="100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sp>
        <p:nvSpPr>
          <p:cNvPr id="309" name="Line 38"/>
          <p:cNvSpPr>
            <a:spLocks noChangeShapeType="1"/>
          </p:cNvSpPr>
          <p:nvPr/>
        </p:nvSpPr>
        <p:spPr bwMode="auto">
          <a:xfrm>
            <a:off x="7367110"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0" name="Line 39"/>
          <p:cNvSpPr>
            <a:spLocks noChangeShapeType="1"/>
          </p:cNvSpPr>
          <p:nvPr/>
        </p:nvSpPr>
        <p:spPr bwMode="auto">
          <a:xfrm>
            <a:off x="65257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1" name="Line 40"/>
          <p:cNvSpPr>
            <a:spLocks noChangeShapeType="1"/>
          </p:cNvSpPr>
          <p:nvPr/>
        </p:nvSpPr>
        <p:spPr bwMode="auto">
          <a:xfrm>
            <a:off x="84180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2" name="Line 41"/>
          <p:cNvSpPr>
            <a:spLocks noChangeShapeType="1"/>
          </p:cNvSpPr>
          <p:nvPr/>
        </p:nvSpPr>
        <p:spPr bwMode="auto">
          <a:xfrm>
            <a:off x="61066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3" name="Line 42"/>
          <p:cNvSpPr>
            <a:spLocks noChangeShapeType="1"/>
          </p:cNvSpPr>
          <p:nvPr/>
        </p:nvSpPr>
        <p:spPr bwMode="auto">
          <a:xfrm>
            <a:off x="69400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4" name="Line 43"/>
          <p:cNvSpPr>
            <a:spLocks noChangeShapeType="1"/>
          </p:cNvSpPr>
          <p:nvPr/>
        </p:nvSpPr>
        <p:spPr bwMode="auto">
          <a:xfrm>
            <a:off x="778144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5" name="Line 44"/>
          <p:cNvSpPr>
            <a:spLocks noChangeShapeType="1"/>
          </p:cNvSpPr>
          <p:nvPr/>
        </p:nvSpPr>
        <p:spPr bwMode="auto">
          <a:xfrm>
            <a:off x="589549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6" name="Line 45"/>
          <p:cNvSpPr>
            <a:spLocks noChangeShapeType="1"/>
          </p:cNvSpPr>
          <p:nvPr/>
        </p:nvSpPr>
        <p:spPr bwMode="auto">
          <a:xfrm>
            <a:off x="6309836"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7" name="Line 46"/>
          <p:cNvSpPr>
            <a:spLocks noChangeShapeType="1"/>
          </p:cNvSpPr>
          <p:nvPr/>
        </p:nvSpPr>
        <p:spPr bwMode="auto">
          <a:xfrm>
            <a:off x="67368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8" name="Line 47"/>
          <p:cNvSpPr>
            <a:spLocks noChangeShapeType="1"/>
          </p:cNvSpPr>
          <p:nvPr/>
        </p:nvSpPr>
        <p:spPr bwMode="auto">
          <a:xfrm>
            <a:off x="71559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19" name="Line 48"/>
          <p:cNvSpPr>
            <a:spLocks noChangeShapeType="1"/>
          </p:cNvSpPr>
          <p:nvPr/>
        </p:nvSpPr>
        <p:spPr bwMode="auto">
          <a:xfrm>
            <a:off x="756554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0" name="Line 49"/>
          <p:cNvSpPr>
            <a:spLocks noChangeShapeType="1"/>
          </p:cNvSpPr>
          <p:nvPr/>
        </p:nvSpPr>
        <p:spPr bwMode="auto">
          <a:xfrm>
            <a:off x="820689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1" name="Line 50"/>
          <p:cNvSpPr>
            <a:spLocks noChangeShapeType="1"/>
          </p:cNvSpPr>
          <p:nvPr/>
        </p:nvSpPr>
        <p:spPr bwMode="auto">
          <a:xfrm>
            <a:off x="8629173"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2" name="Line 51"/>
          <p:cNvSpPr>
            <a:spLocks noChangeShapeType="1"/>
          </p:cNvSpPr>
          <p:nvPr/>
        </p:nvSpPr>
        <p:spPr bwMode="auto">
          <a:xfrm>
            <a:off x="7990998"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3" name="Line 52"/>
          <p:cNvSpPr>
            <a:spLocks noChangeShapeType="1"/>
          </p:cNvSpPr>
          <p:nvPr/>
        </p:nvSpPr>
        <p:spPr bwMode="auto">
          <a:xfrm>
            <a:off x="5684360" y="4161686"/>
            <a:ext cx="0" cy="117475"/>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4" name="Line 53"/>
          <p:cNvSpPr>
            <a:spLocks noChangeShapeType="1"/>
          </p:cNvSpPr>
          <p:nvPr/>
        </p:nvSpPr>
        <p:spPr bwMode="auto">
          <a:xfrm flipV="1">
            <a:off x="2310924" y="3310467"/>
            <a:ext cx="4216400" cy="0"/>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25" name="Rectangle 54"/>
          <p:cNvSpPr>
            <a:spLocks noChangeArrowheads="1"/>
          </p:cNvSpPr>
          <p:nvPr/>
        </p:nvSpPr>
        <p:spPr bwMode="auto">
          <a:xfrm>
            <a:off x="683737" y="3934673"/>
            <a:ext cx="1470025"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Frequency (GHz)</a:t>
            </a:r>
          </a:p>
        </p:txBody>
      </p:sp>
      <p:sp>
        <p:nvSpPr>
          <p:cNvPr id="326" name="Rectangle 55"/>
          <p:cNvSpPr>
            <a:spLocks noChangeArrowheads="1"/>
          </p:cNvSpPr>
          <p:nvPr/>
        </p:nvSpPr>
        <p:spPr bwMode="auto">
          <a:xfrm rot="16200000" flipH="1">
            <a:off x="1960084"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5.850</a:t>
            </a:r>
          </a:p>
        </p:txBody>
      </p:sp>
      <p:sp>
        <p:nvSpPr>
          <p:cNvPr id="327" name="Rectangle 56"/>
          <p:cNvSpPr>
            <a:spLocks noChangeArrowheads="1"/>
          </p:cNvSpPr>
          <p:nvPr/>
        </p:nvSpPr>
        <p:spPr bwMode="auto">
          <a:xfrm rot="16200000" flipH="1">
            <a:off x="2366484"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5.855</a:t>
            </a:r>
          </a:p>
        </p:txBody>
      </p:sp>
      <p:sp>
        <p:nvSpPr>
          <p:cNvPr id="328" name="Rectangle 57"/>
          <p:cNvSpPr>
            <a:spLocks noChangeArrowheads="1"/>
          </p:cNvSpPr>
          <p:nvPr/>
        </p:nvSpPr>
        <p:spPr bwMode="auto">
          <a:xfrm rot="16200000" flipH="1">
            <a:off x="2783996"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5.860</a:t>
            </a:r>
          </a:p>
        </p:txBody>
      </p:sp>
      <p:sp>
        <p:nvSpPr>
          <p:cNvPr id="329" name="Rectangle 58"/>
          <p:cNvSpPr>
            <a:spLocks noChangeArrowheads="1"/>
          </p:cNvSpPr>
          <p:nvPr/>
        </p:nvSpPr>
        <p:spPr bwMode="auto">
          <a:xfrm rot="16200000" flipH="1">
            <a:off x="3206271"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5.865</a:t>
            </a:r>
          </a:p>
        </p:txBody>
      </p:sp>
      <p:sp>
        <p:nvSpPr>
          <p:cNvPr id="330" name="Rectangle 59"/>
          <p:cNvSpPr>
            <a:spLocks noChangeArrowheads="1"/>
          </p:cNvSpPr>
          <p:nvPr/>
        </p:nvSpPr>
        <p:spPr bwMode="auto">
          <a:xfrm rot="16200000" flipH="1">
            <a:off x="3630135"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5.870</a:t>
            </a:r>
          </a:p>
        </p:txBody>
      </p:sp>
      <p:sp>
        <p:nvSpPr>
          <p:cNvPr id="331" name="Rectangle 60"/>
          <p:cNvSpPr>
            <a:spLocks noChangeArrowheads="1"/>
          </p:cNvSpPr>
          <p:nvPr/>
        </p:nvSpPr>
        <p:spPr bwMode="auto">
          <a:xfrm rot="16200000" flipH="1">
            <a:off x="40476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5.875</a:t>
            </a:r>
          </a:p>
        </p:txBody>
      </p:sp>
      <p:sp>
        <p:nvSpPr>
          <p:cNvPr id="332" name="Rectangle 61"/>
          <p:cNvSpPr>
            <a:spLocks noChangeArrowheads="1"/>
          </p:cNvSpPr>
          <p:nvPr/>
        </p:nvSpPr>
        <p:spPr bwMode="auto">
          <a:xfrm rot="16200000" flipH="1">
            <a:off x="4468335"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5.880</a:t>
            </a:r>
          </a:p>
        </p:txBody>
      </p:sp>
      <p:sp>
        <p:nvSpPr>
          <p:cNvPr id="333" name="Rectangle 62"/>
          <p:cNvSpPr>
            <a:spLocks noChangeArrowheads="1"/>
          </p:cNvSpPr>
          <p:nvPr/>
        </p:nvSpPr>
        <p:spPr bwMode="auto">
          <a:xfrm rot="16200000" flipH="1">
            <a:off x="48858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5.885</a:t>
            </a:r>
          </a:p>
        </p:txBody>
      </p:sp>
      <p:sp>
        <p:nvSpPr>
          <p:cNvPr id="334" name="Rectangle 63"/>
          <p:cNvSpPr>
            <a:spLocks noChangeArrowheads="1"/>
          </p:cNvSpPr>
          <p:nvPr/>
        </p:nvSpPr>
        <p:spPr bwMode="auto">
          <a:xfrm rot="16200000" flipH="1">
            <a:off x="5309710"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5.890</a:t>
            </a:r>
          </a:p>
        </p:txBody>
      </p:sp>
      <p:sp>
        <p:nvSpPr>
          <p:cNvPr id="335" name="Rectangle 64"/>
          <p:cNvSpPr>
            <a:spLocks noChangeArrowheads="1"/>
          </p:cNvSpPr>
          <p:nvPr/>
        </p:nvSpPr>
        <p:spPr bwMode="auto">
          <a:xfrm rot="16200000" flipH="1">
            <a:off x="5730396"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5.895</a:t>
            </a:r>
          </a:p>
        </p:txBody>
      </p:sp>
      <p:sp>
        <p:nvSpPr>
          <p:cNvPr id="336" name="Rectangle 65"/>
          <p:cNvSpPr>
            <a:spLocks noChangeArrowheads="1"/>
          </p:cNvSpPr>
          <p:nvPr/>
        </p:nvSpPr>
        <p:spPr bwMode="auto">
          <a:xfrm rot="16200000" flipH="1">
            <a:off x="6149496"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5.900</a:t>
            </a:r>
          </a:p>
        </p:txBody>
      </p:sp>
      <p:sp>
        <p:nvSpPr>
          <p:cNvPr id="337" name="Rectangle 66"/>
          <p:cNvSpPr>
            <a:spLocks noChangeArrowheads="1"/>
          </p:cNvSpPr>
          <p:nvPr/>
        </p:nvSpPr>
        <p:spPr bwMode="auto">
          <a:xfrm rot="16200000" flipH="1">
            <a:off x="6570184" y="4276086"/>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5.905</a:t>
            </a:r>
          </a:p>
        </p:txBody>
      </p:sp>
      <p:sp>
        <p:nvSpPr>
          <p:cNvPr id="338" name="Rectangle 67"/>
          <p:cNvSpPr>
            <a:spLocks noChangeArrowheads="1"/>
          </p:cNvSpPr>
          <p:nvPr/>
        </p:nvSpPr>
        <p:spPr bwMode="auto">
          <a:xfrm rot="16200000" flipH="1">
            <a:off x="6990871"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5.910</a:t>
            </a:r>
          </a:p>
        </p:txBody>
      </p:sp>
      <p:sp>
        <p:nvSpPr>
          <p:cNvPr id="339" name="Rectangle 68"/>
          <p:cNvSpPr>
            <a:spLocks noChangeArrowheads="1"/>
          </p:cNvSpPr>
          <p:nvPr/>
        </p:nvSpPr>
        <p:spPr bwMode="auto">
          <a:xfrm rot="16200000" flipH="1">
            <a:off x="7410765" y="4291167"/>
            <a:ext cx="746125"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5.915</a:t>
            </a:r>
          </a:p>
        </p:txBody>
      </p:sp>
      <p:sp>
        <p:nvSpPr>
          <p:cNvPr id="340" name="Rectangle 69"/>
          <p:cNvSpPr>
            <a:spLocks noChangeArrowheads="1"/>
          </p:cNvSpPr>
          <p:nvPr/>
        </p:nvSpPr>
        <p:spPr bwMode="auto">
          <a:xfrm rot="16200000" flipH="1">
            <a:off x="78322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5.920</a:t>
            </a:r>
          </a:p>
        </p:txBody>
      </p:sp>
      <p:sp>
        <p:nvSpPr>
          <p:cNvPr id="341" name="Rectangle 70"/>
          <p:cNvSpPr>
            <a:spLocks noChangeArrowheads="1"/>
          </p:cNvSpPr>
          <p:nvPr/>
        </p:nvSpPr>
        <p:spPr bwMode="auto">
          <a:xfrm rot="16200000" flipH="1">
            <a:off x="8251347" y="4276087"/>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5.925</a:t>
            </a:r>
          </a:p>
        </p:txBody>
      </p:sp>
      <p:sp>
        <p:nvSpPr>
          <p:cNvPr id="342" name="Line 71"/>
          <p:cNvSpPr>
            <a:spLocks noChangeShapeType="1"/>
          </p:cNvSpPr>
          <p:nvPr/>
        </p:nvSpPr>
        <p:spPr bwMode="auto">
          <a:xfrm>
            <a:off x="6513036" y="3310467"/>
            <a:ext cx="209550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43" name="Line 72"/>
          <p:cNvSpPr>
            <a:spLocks noChangeShapeType="1"/>
          </p:cNvSpPr>
          <p:nvPr/>
        </p:nvSpPr>
        <p:spPr bwMode="auto">
          <a:xfrm flipH="1">
            <a:off x="8608536" y="3208870"/>
            <a:ext cx="1588" cy="271463"/>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44" name="Rectangle 73"/>
          <p:cNvSpPr>
            <a:spLocks noChangeArrowheads="1"/>
          </p:cNvSpPr>
          <p:nvPr/>
        </p:nvSpPr>
        <p:spPr bwMode="auto">
          <a:xfrm rot="16200000" flipH="1">
            <a:off x="691670" y="4285611"/>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dirty="0">
                <a:solidFill>
                  <a:prstClr val="black"/>
                </a:solidFill>
                <a:latin typeface="Calibri" panose="020F0502020204030204"/>
                <a:ea typeface="+mn-ea"/>
                <a:cs typeface="Times New Roman" pitchFamily="18" charset="0"/>
              </a:rPr>
              <a:t>5.835</a:t>
            </a:r>
          </a:p>
        </p:txBody>
      </p:sp>
      <p:sp>
        <p:nvSpPr>
          <p:cNvPr id="345" name="Rectangle 74"/>
          <p:cNvSpPr>
            <a:spLocks noChangeArrowheads="1"/>
          </p:cNvSpPr>
          <p:nvPr/>
        </p:nvSpPr>
        <p:spPr bwMode="auto">
          <a:xfrm rot="16200000" flipH="1">
            <a:off x="1155220" y="4312598"/>
            <a:ext cx="744539"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5.840</a:t>
            </a:r>
          </a:p>
        </p:txBody>
      </p:sp>
      <p:sp>
        <p:nvSpPr>
          <p:cNvPr id="346" name="Rectangle 75"/>
          <p:cNvSpPr>
            <a:spLocks noChangeArrowheads="1"/>
          </p:cNvSpPr>
          <p:nvPr/>
        </p:nvSpPr>
        <p:spPr bwMode="auto">
          <a:xfrm rot="16200000" flipH="1">
            <a:off x="1544159" y="4282435"/>
            <a:ext cx="7477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ct val="50000"/>
              </a:spcBef>
              <a:spcAft>
                <a:spcPts val="0"/>
              </a:spcAft>
            </a:pPr>
            <a:r>
              <a:rPr lang="en-US" altLang="en-US" sz="1200">
                <a:solidFill>
                  <a:prstClr val="black"/>
                </a:solidFill>
                <a:latin typeface="Calibri" panose="020F0502020204030204"/>
                <a:ea typeface="+mn-ea"/>
                <a:cs typeface="Times New Roman" pitchFamily="18" charset="0"/>
              </a:rPr>
              <a:t>5.845</a:t>
            </a:r>
          </a:p>
        </p:txBody>
      </p:sp>
      <p:grpSp>
        <p:nvGrpSpPr>
          <p:cNvPr id="347" name="Group 76"/>
          <p:cNvGrpSpPr>
            <a:grpSpLocks/>
          </p:cNvGrpSpPr>
          <p:nvPr/>
        </p:nvGrpSpPr>
        <p:grpSpPr bwMode="auto">
          <a:xfrm>
            <a:off x="224949" y="4161686"/>
            <a:ext cx="2941637" cy="117475"/>
            <a:chOff x="1009" y="3298"/>
            <a:chExt cx="2016" cy="82"/>
          </a:xfrm>
        </p:grpSpPr>
        <p:sp>
          <p:nvSpPr>
            <p:cNvPr id="348" name="Line 77"/>
            <p:cNvSpPr>
              <a:spLocks noChangeShapeType="1"/>
            </p:cNvSpPr>
            <p:nvPr/>
          </p:nvSpPr>
          <p:spPr bwMode="auto">
            <a:xfrm>
              <a:off x="216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49" name="Line 78"/>
            <p:cNvSpPr>
              <a:spLocks noChangeShapeType="1"/>
            </p:cNvSpPr>
            <p:nvPr/>
          </p:nvSpPr>
          <p:spPr bwMode="auto">
            <a:xfrm>
              <a:off x="158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0" name="Line 79"/>
            <p:cNvSpPr>
              <a:spLocks noChangeShapeType="1"/>
            </p:cNvSpPr>
            <p:nvPr/>
          </p:nvSpPr>
          <p:spPr bwMode="auto">
            <a:xfrm>
              <a:off x="2881"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1" name="Line 80"/>
            <p:cNvSpPr>
              <a:spLocks noChangeShapeType="1"/>
            </p:cNvSpPr>
            <p:nvPr/>
          </p:nvSpPr>
          <p:spPr bwMode="auto">
            <a:xfrm>
              <a:off x="1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2" name="Line 81"/>
            <p:cNvSpPr>
              <a:spLocks noChangeShapeType="1"/>
            </p:cNvSpPr>
            <p:nvPr/>
          </p:nvSpPr>
          <p:spPr bwMode="auto">
            <a:xfrm>
              <a:off x="186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3" name="Line 82"/>
            <p:cNvSpPr>
              <a:spLocks noChangeShapeType="1"/>
            </p:cNvSpPr>
            <p:nvPr/>
          </p:nvSpPr>
          <p:spPr bwMode="auto">
            <a:xfrm>
              <a:off x="244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4" name="Line 83"/>
            <p:cNvSpPr>
              <a:spLocks noChangeShapeType="1"/>
            </p:cNvSpPr>
            <p:nvPr/>
          </p:nvSpPr>
          <p:spPr bwMode="auto">
            <a:xfrm>
              <a:off x="1153"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5" name="Line 84"/>
            <p:cNvSpPr>
              <a:spLocks noChangeShapeType="1"/>
            </p:cNvSpPr>
            <p:nvPr/>
          </p:nvSpPr>
          <p:spPr bwMode="auto">
            <a:xfrm>
              <a:off x="14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6" name="Line 85"/>
            <p:cNvSpPr>
              <a:spLocks noChangeShapeType="1"/>
            </p:cNvSpPr>
            <p:nvPr/>
          </p:nvSpPr>
          <p:spPr bwMode="auto">
            <a:xfrm>
              <a:off x="172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7" name="Line 86"/>
            <p:cNvSpPr>
              <a:spLocks noChangeShapeType="1"/>
            </p:cNvSpPr>
            <p:nvPr/>
          </p:nvSpPr>
          <p:spPr bwMode="auto">
            <a:xfrm>
              <a:off x="201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8" name="Line 87"/>
            <p:cNvSpPr>
              <a:spLocks noChangeShapeType="1"/>
            </p:cNvSpPr>
            <p:nvPr/>
          </p:nvSpPr>
          <p:spPr bwMode="auto">
            <a:xfrm>
              <a:off x="229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59" name="Line 88"/>
            <p:cNvSpPr>
              <a:spLocks noChangeShapeType="1"/>
            </p:cNvSpPr>
            <p:nvPr/>
          </p:nvSpPr>
          <p:spPr bwMode="auto">
            <a:xfrm>
              <a:off x="2737"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0" name="Line 89"/>
            <p:cNvSpPr>
              <a:spLocks noChangeShapeType="1"/>
            </p:cNvSpPr>
            <p:nvPr/>
          </p:nvSpPr>
          <p:spPr bwMode="auto">
            <a:xfrm>
              <a:off x="3025"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1" name="Line 90"/>
            <p:cNvSpPr>
              <a:spLocks noChangeShapeType="1"/>
            </p:cNvSpPr>
            <p:nvPr/>
          </p:nvSpPr>
          <p:spPr bwMode="auto">
            <a:xfrm>
              <a:off x="258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2" name="Line 91"/>
            <p:cNvSpPr>
              <a:spLocks noChangeShapeType="1"/>
            </p:cNvSpPr>
            <p:nvPr/>
          </p:nvSpPr>
          <p:spPr bwMode="auto">
            <a:xfrm>
              <a:off x="1009" y="3298"/>
              <a:ext cx="0" cy="8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sp>
        <p:nvSpPr>
          <p:cNvPr id="363" name="Line 92"/>
          <p:cNvSpPr>
            <a:spLocks noChangeShapeType="1"/>
          </p:cNvSpPr>
          <p:nvPr/>
        </p:nvSpPr>
        <p:spPr bwMode="auto">
          <a:xfrm flipV="1">
            <a:off x="245587" y="3313645"/>
            <a:ext cx="2060575" cy="11113"/>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4" name="Line 93"/>
          <p:cNvSpPr>
            <a:spLocks noChangeShapeType="1"/>
          </p:cNvSpPr>
          <p:nvPr/>
        </p:nvSpPr>
        <p:spPr bwMode="auto">
          <a:xfrm flipH="1">
            <a:off x="228124" y="3205694"/>
            <a:ext cx="0" cy="258763"/>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6" name="Line 97"/>
          <p:cNvSpPr>
            <a:spLocks noChangeShapeType="1"/>
          </p:cNvSpPr>
          <p:nvPr/>
        </p:nvSpPr>
        <p:spPr bwMode="auto">
          <a:xfrm>
            <a:off x="2722086" y="3319993"/>
            <a:ext cx="850900" cy="1588"/>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67" name="Line 98"/>
          <p:cNvSpPr>
            <a:spLocks noChangeShapeType="1"/>
          </p:cNvSpPr>
          <p:nvPr/>
        </p:nvSpPr>
        <p:spPr bwMode="auto">
          <a:xfrm flipV="1">
            <a:off x="3572986" y="3312057"/>
            <a:ext cx="846139" cy="9525"/>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68" name="AutoShape 99"/>
          <p:cNvSpPr>
            <a:spLocks noChangeArrowheads="1"/>
          </p:cNvSpPr>
          <p:nvPr/>
        </p:nvSpPr>
        <p:spPr bwMode="auto">
          <a:xfrm>
            <a:off x="3099912" y="2848506"/>
            <a:ext cx="104775" cy="168275"/>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69" name="Line 100"/>
          <p:cNvSpPr>
            <a:spLocks noChangeShapeType="1"/>
          </p:cNvSpPr>
          <p:nvPr/>
        </p:nvSpPr>
        <p:spPr bwMode="auto">
          <a:xfrm flipH="1">
            <a:off x="3157266" y="3016783"/>
            <a:ext cx="1382" cy="300111"/>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0" name="Line 102"/>
          <p:cNvSpPr>
            <a:spLocks noChangeShapeType="1"/>
          </p:cNvSpPr>
          <p:nvPr/>
        </p:nvSpPr>
        <p:spPr bwMode="auto">
          <a:xfrm>
            <a:off x="4423887" y="3312058"/>
            <a:ext cx="842963" cy="3175"/>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71" name="Line 103"/>
          <p:cNvSpPr>
            <a:spLocks noChangeShapeType="1"/>
          </p:cNvSpPr>
          <p:nvPr/>
        </p:nvSpPr>
        <p:spPr bwMode="auto">
          <a:xfrm flipV="1">
            <a:off x="5258912" y="3312055"/>
            <a:ext cx="862013" cy="0"/>
          </a:xfrm>
          <a:prstGeom prst="line">
            <a:avLst/>
          </a:prstGeom>
          <a:noFill/>
          <a:ln w="76200">
            <a:solidFill>
              <a:srgbClr val="0563C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2" name="Line 104"/>
          <p:cNvSpPr>
            <a:spLocks noChangeShapeType="1"/>
          </p:cNvSpPr>
          <p:nvPr/>
        </p:nvSpPr>
        <p:spPr bwMode="auto">
          <a:xfrm flipV="1">
            <a:off x="6108224" y="3312055"/>
            <a:ext cx="823912"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73" name="Line 105"/>
          <p:cNvSpPr>
            <a:spLocks noChangeShapeType="1"/>
          </p:cNvSpPr>
          <p:nvPr/>
        </p:nvSpPr>
        <p:spPr bwMode="auto">
          <a:xfrm>
            <a:off x="6911500" y="3312055"/>
            <a:ext cx="844551"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panose="020F0502020204030204"/>
              <a:ea typeface="+mn-ea"/>
              <a:cs typeface="+mn-cs"/>
            </a:endParaRPr>
          </a:p>
        </p:txBody>
      </p:sp>
      <p:sp>
        <p:nvSpPr>
          <p:cNvPr id="374" name="AutoShape 106"/>
          <p:cNvSpPr>
            <a:spLocks noChangeArrowheads="1"/>
          </p:cNvSpPr>
          <p:nvPr/>
        </p:nvSpPr>
        <p:spPr bwMode="auto">
          <a:xfrm>
            <a:off x="6472303" y="2815664"/>
            <a:ext cx="104775" cy="169863"/>
          </a:xfrm>
          <a:prstGeom prst="triangle">
            <a:avLst>
              <a:gd name="adj" fmla="val 49940"/>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5" name="Line 109"/>
          <p:cNvSpPr>
            <a:spLocks noChangeShapeType="1"/>
          </p:cNvSpPr>
          <p:nvPr/>
        </p:nvSpPr>
        <p:spPr bwMode="auto">
          <a:xfrm flipV="1">
            <a:off x="7763985" y="3312055"/>
            <a:ext cx="852488" cy="0"/>
          </a:xfrm>
          <a:prstGeom prst="line">
            <a:avLst/>
          </a:prstGeom>
          <a:noFill/>
          <a:ln w="762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6" name="AutoShape 110"/>
          <p:cNvSpPr>
            <a:spLocks noChangeArrowheads="1"/>
          </p:cNvSpPr>
          <p:nvPr/>
        </p:nvSpPr>
        <p:spPr bwMode="auto">
          <a:xfrm>
            <a:off x="7278558" y="2816439"/>
            <a:ext cx="106363" cy="169863"/>
          </a:xfrm>
          <a:prstGeom prst="triangle">
            <a:avLst>
              <a:gd name="adj" fmla="val 49940"/>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7" name="Line 111"/>
          <p:cNvSpPr>
            <a:spLocks noChangeShapeType="1"/>
          </p:cNvSpPr>
          <p:nvPr/>
        </p:nvSpPr>
        <p:spPr bwMode="auto">
          <a:xfrm flipH="1" flipV="1">
            <a:off x="7336314" y="2993235"/>
            <a:ext cx="2283" cy="317232"/>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8" name="Line 112"/>
          <p:cNvSpPr>
            <a:spLocks noChangeShapeType="1"/>
          </p:cNvSpPr>
          <p:nvPr/>
        </p:nvSpPr>
        <p:spPr bwMode="auto">
          <a:xfrm>
            <a:off x="7340124" y="3289833"/>
            <a:ext cx="0" cy="10910"/>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79" name="Rectangle 114"/>
          <p:cNvSpPr>
            <a:spLocks noChangeArrowheads="1"/>
          </p:cNvSpPr>
          <p:nvPr/>
        </p:nvSpPr>
        <p:spPr bwMode="auto">
          <a:xfrm>
            <a:off x="4408011" y="3304435"/>
            <a:ext cx="763588"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176</a:t>
            </a:r>
          </a:p>
        </p:txBody>
      </p:sp>
      <p:sp>
        <p:nvSpPr>
          <p:cNvPr id="380" name="Rectangle 115"/>
          <p:cNvSpPr>
            <a:spLocks noChangeArrowheads="1"/>
          </p:cNvSpPr>
          <p:nvPr/>
        </p:nvSpPr>
        <p:spPr bwMode="auto">
          <a:xfrm>
            <a:off x="7782517" y="3304435"/>
            <a:ext cx="1146175"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Intersections</a:t>
            </a:r>
          </a:p>
          <a:p>
            <a:pPr eaLnBrk="0" fontAlgn="auto" hangingPunct="0">
              <a:spcBef>
                <a:spcPts val="0"/>
              </a:spcBef>
              <a:spcAft>
                <a:spcPts val="0"/>
              </a:spcAft>
            </a:pPr>
            <a:r>
              <a:rPr lang="en-US" altLang="en-US" sz="1200" dirty="0" err="1">
                <a:solidFill>
                  <a:prstClr val="black"/>
                </a:solidFill>
                <a:latin typeface="Calibri" panose="020F0502020204030204"/>
                <a:ea typeface="+mn-ea"/>
                <a:cs typeface="Times New Roman" pitchFamily="18" charset="0"/>
              </a:rPr>
              <a:t>Ch</a:t>
            </a:r>
            <a:r>
              <a:rPr lang="en-US" altLang="en-US" sz="1200" dirty="0">
                <a:solidFill>
                  <a:prstClr val="black"/>
                </a:solidFill>
                <a:latin typeface="Calibri" panose="020F0502020204030204"/>
                <a:ea typeface="+mn-ea"/>
                <a:cs typeface="Times New Roman" pitchFamily="18" charset="0"/>
              </a:rPr>
              <a:t> 184</a:t>
            </a:r>
          </a:p>
        </p:txBody>
      </p:sp>
      <p:sp>
        <p:nvSpPr>
          <p:cNvPr id="381" name="Rectangle 116"/>
          <p:cNvSpPr>
            <a:spLocks noChangeArrowheads="1"/>
          </p:cNvSpPr>
          <p:nvPr/>
        </p:nvSpPr>
        <p:spPr bwMode="auto">
          <a:xfrm>
            <a:off x="5254149" y="3467949"/>
            <a:ext cx="830263" cy="64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Control Channel</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178</a:t>
            </a:r>
          </a:p>
        </p:txBody>
      </p:sp>
      <p:sp>
        <p:nvSpPr>
          <p:cNvPr id="382" name="Rectangle 117"/>
          <p:cNvSpPr>
            <a:spLocks noChangeArrowheads="1"/>
          </p:cNvSpPr>
          <p:nvPr/>
        </p:nvSpPr>
        <p:spPr bwMode="auto">
          <a:xfrm>
            <a:off x="6149500" y="3304435"/>
            <a:ext cx="706437"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180</a:t>
            </a:r>
          </a:p>
        </p:txBody>
      </p:sp>
      <p:sp>
        <p:nvSpPr>
          <p:cNvPr id="383" name="Rectangle 118"/>
          <p:cNvSpPr>
            <a:spLocks noChangeArrowheads="1"/>
          </p:cNvSpPr>
          <p:nvPr/>
        </p:nvSpPr>
        <p:spPr bwMode="auto">
          <a:xfrm>
            <a:off x="6970237" y="3304435"/>
            <a:ext cx="777875"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182</a:t>
            </a:r>
          </a:p>
        </p:txBody>
      </p:sp>
      <p:sp>
        <p:nvSpPr>
          <p:cNvPr id="384" name="Line 119"/>
          <p:cNvSpPr>
            <a:spLocks noChangeShapeType="1"/>
          </p:cNvSpPr>
          <p:nvPr/>
        </p:nvSpPr>
        <p:spPr bwMode="auto">
          <a:xfrm>
            <a:off x="7762398"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5" name="Line 120"/>
          <p:cNvSpPr>
            <a:spLocks noChangeShapeType="1"/>
          </p:cNvSpPr>
          <p:nvPr/>
        </p:nvSpPr>
        <p:spPr bwMode="auto">
          <a:xfrm>
            <a:off x="6909910"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6" name="Line 121"/>
          <p:cNvSpPr>
            <a:spLocks noChangeShapeType="1"/>
          </p:cNvSpPr>
          <p:nvPr/>
        </p:nvSpPr>
        <p:spPr bwMode="auto">
          <a:xfrm>
            <a:off x="6106636"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7" name="Line 122"/>
          <p:cNvSpPr>
            <a:spLocks noChangeShapeType="1"/>
          </p:cNvSpPr>
          <p:nvPr/>
        </p:nvSpPr>
        <p:spPr bwMode="auto">
          <a:xfrm>
            <a:off x="5262085"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8" name="Line 123"/>
          <p:cNvSpPr>
            <a:spLocks noChangeShapeType="1"/>
          </p:cNvSpPr>
          <p:nvPr/>
        </p:nvSpPr>
        <p:spPr bwMode="auto">
          <a:xfrm>
            <a:off x="2718910"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89" name="Line 124"/>
          <p:cNvSpPr>
            <a:spLocks noChangeShapeType="1"/>
          </p:cNvSpPr>
          <p:nvPr/>
        </p:nvSpPr>
        <p:spPr bwMode="auto">
          <a:xfrm>
            <a:off x="3572985"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0" name="Line 125"/>
          <p:cNvSpPr>
            <a:spLocks noChangeShapeType="1"/>
          </p:cNvSpPr>
          <p:nvPr/>
        </p:nvSpPr>
        <p:spPr bwMode="auto">
          <a:xfrm>
            <a:off x="4417536" y="3261258"/>
            <a:ext cx="0" cy="11588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1" name="Line 126"/>
          <p:cNvSpPr>
            <a:spLocks noChangeShapeType="1"/>
          </p:cNvSpPr>
          <p:nvPr/>
        </p:nvSpPr>
        <p:spPr bwMode="auto">
          <a:xfrm flipH="1">
            <a:off x="2158524" y="3183468"/>
            <a:ext cx="0" cy="260351"/>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2" name="Rectangle 127"/>
          <p:cNvSpPr>
            <a:spLocks noChangeArrowheads="1"/>
          </p:cNvSpPr>
          <p:nvPr/>
        </p:nvSpPr>
        <p:spPr bwMode="auto">
          <a:xfrm>
            <a:off x="3544411" y="3304435"/>
            <a:ext cx="763588"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Private</a:t>
            </a:r>
          </a:p>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Ch 174</a:t>
            </a:r>
          </a:p>
        </p:txBody>
      </p:sp>
      <p:sp>
        <p:nvSpPr>
          <p:cNvPr id="393" name="Rectangle 128"/>
          <p:cNvSpPr>
            <a:spLocks noChangeArrowheads="1"/>
          </p:cNvSpPr>
          <p:nvPr/>
        </p:nvSpPr>
        <p:spPr bwMode="auto">
          <a:xfrm>
            <a:off x="2741136" y="3325073"/>
            <a:ext cx="833439" cy="82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Public</a:t>
            </a:r>
          </a:p>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Safety</a:t>
            </a:r>
          </a:p>
          <a:p>
            <a:pPr eaLnBrk="0" fontAlgn="auto" hangingPunct="0">
              <a:spcBef>
                <a:spcPts val="0"/>
              </a:spcBef>
              <a:spcAft>
                <a:spcPts val="0"/>
              </a:spcAft>
            </a:pPr>
            <a:r>
              <a:rPr lang="en-US" altLang="en-US" sz="1200" dirty="0" err="1">
                <a:solidFill>
                  <a:prstClr val="black"/>
                </a:solidFill>
                <a:latin typeface="Calibri" panose="020F0502020204030204"/>
                <a:ea typeface="+mn-ea"/>
                <a:cs typeface="Times New Roman" pitchFamily="18" charset="0"/>
              </a:rPr>
              <a:t>Veh-Veh</a:t>
            </a:r>
            <a:r>
              <a:rPr lang="en-US" altLang="en-US" sz="1200" dirty="0">
                <a:solidFill>
                  <a:prstClr val="black"/>
                </a:solidFill>
                <a:latin typeface="Calibri" panose="020F0502020204030204"/>
                <a:ea typeface="+mn-ea"/>
                <a:cs typeface="Times New Roman" pitchFamily="18" charset="0"/>
              </a:rPr>
              <a:t> </a:t>
            </a:r>
            <a:r>
              <a:rPr lang="en-US" altLang="en-US" sz="1200" dirty="0" err="1">
                <a:solidFill>
                  <a:prstClr val="black"/>
                </a:solidFill>
                <a:latin typeface="Calibri" panose="020F0502020204030204"/>
                <a:ea typeface="+mn-ea"/>
                <a:cs typeface="Times New Roman" pitchFamily="18" charset="0"/>
              </a:rPr>
              <a:t>Ch</a:t>
            </a:r>
            <a:r>
              <a:rPr lang="en-US" altLang="en-US" sz="1200" dirty="0">
                <a:solidFill>
                  <a:prstClr val="black"/>
                </a:solidFill>
                <a:latin typeface="Calibri" panose="020F0502020204030204"/>
                <a:ea typeface="+mn-ea"/>
                <a:cs typeface="Times New Roman" pitchFamily="18" charset="0"/>
              </a:rPr>
              <a:t> 172</a:t>
            </a:r>
          </a:p>
        </p:txBody>
      </p:sp>
      <p:sp>
        <p:nvSpPr>
          <p:cNvPr id="394" name="AutoShape 129"/>
          <p:cNvSpPr>
            <a:spLocks noChangeArrowheads="1"/>
          </p:cNvSpPr>
          <p:nvPr/>
        </p:nvSpPr>
        <p:spPr bwMode="auto">
          <a:xfrm>
            <a:off x="3941288" y="2846918"/>
            <a:ext cx="104775" cy="168275"/>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5" name="Line 130"/>
          <p:cNvSpPr>
            <a:spLocks noChangeShapeType="1"/>
          </p:cNvSpPr>
          <p:nvPr/>
        </p:nvSpPr>
        <p:spPr bwMode="auto">
          <a:xfrm flipH="1">
            <a:off x="3999996" y="3015195"/>
            <a:ext cx="26" cy="295272"/>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6" name="AutoShape 132"/>
          <p:cNvSpPr>
            <a:spLocks noChangeArrowheads="1"/>
          </p:cNvSpPr>
          <p:nvPr/>
        </p:nvSpPr>
        <p:spPr bwMode="auto">
          <a:xfrm>
            <a:off x="4787425" y="2854856"/>
            <a:ext cx="104775" cy="169863"/>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7" name="Line 133"/>
          <p:cNvSpPr>
            <a:spLocks noChangeShapeType="1"/>
          </p:cNvSpPr>
          <p:nvPr/>
        </p:nvSpPr>
        <p:spPr bwMode="auto">
          <a:xfrm>
            <a:off x="4837741" y="3028412"/>
            <a:ext cx="3280" cy="266498"/>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8" name="AutoShape 136"/>
          <p:cNvSpPr>
            <a:spLocks noChangeArrowheads="1"/>
          </p:cNvSpPr>
          <p:nvPr/>
        </p:nvSpPr>
        <p:spPr bwMode="auto">
          <a:xfrm>
            <a:off x="5620862" y="2467897"/>
            <a:ext cx="96424" cy="246175"/>
          </a:xfrm>
          <a:prstGeom prst="triangle">
            <a:avLst>
              <a:gd name="adj" fmla="val 40579"/>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399" name="Line 137"/>
          <p:cNvSpPr>
            <a:spLocks noChangeShapeType="1"/>
          </p:cNvSpPr>
          <p:nvPr/>
        </p:nvSpPr>
        <p:spPr bwMode="auto">
          <a:xfrm>
            <a:off x="5672036" y="2718127"/>
            <a:ext cx="6969" cy="589164"/>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0" name="AutoShape 139"/>
          <p:cNvSpPr>
            <a:spLocks noChangeArrowheads="1"/>
          </p:cNvSpPr>
          <p:nvPr/>
        </p:nvSpPr>
        <p:spPr bwMode="auto">
          <a:xfrm>
            <a:off x="8134638" y="2804826"/>
            <a:ext cx="104775" cy="171451"/>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1" name="Line 140"/>
          <p:cNvSpPr>
            <a:spLocks noChangeShapeType="1"/>
          </p:cNvSpPr>
          <p:nvPr/>
        </p:nvSpPr>
        <p:spPr bwMode="auto">
          <a:xfrm>
            <a:off x="8190877" y="2983896"/>
            <a:ext cx="2625" cy="326571"/>
          </a:xfrm>
          <a:prstGeom prst="line">
            <a:avLst/>
          </a:prstGeom>
          <a:noFill/>
          <a:ln w="12700">
            <a:solidFill>
              <a:srgbClr val="954F7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3" name="Line 145"/>
          <p:cNvSpPr>
            <a:spLocks noChangeShapeType="1"/>
          </p:cNvSpPr>
          <p:nvPr/>
        </p:nvSpPr>
        <p:spPr bwMode="auto">
          <a:xfrm flipV="1">
            <a:off x="2603122" y="2794000"/>
            <a:ext cx="6310214" cy="30380"/>
          </a:xfrm>
          <a:prstGeom prst="line">
            <a:avLst/>
          </a:prstGeom>
          <a:noFill/>
          <a:ln w="12700">
            <a:solidFill>
              <a:srgbClr val="954F7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4" name="Line 146"/>
          <p:cNvSpPr>
            <a:spLocks noChangeShapeType="1"/>
          </p:cNvSpPr>
          <p:nvPr/>
        </p:nvSpPr>
        <p:spPr bwMode="auto">
          <a:xfrm flipV="1">
            <a:off x="2590800" y="2443691"/>
            <a:ext cx="6322536" cy="5263"/>
          </a:xfrm>
          <a:prstGeom prst="line">
            <a:avLst/>
          </a:prstGeom>
          <a:noFill/>
          <a:ln w="12700">
            <a:solidFill>
              <a:srgbClr val="954F7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06" name="Rectangle 149"/>
          <p:cNvSpPr>
            <a:spLocks noChangeArrowheads="1"/>
          </p:cNvSpPr>
          <p:nvPr/>
        </p:nvSpPr>
        <p:spPr bwMode="auto">
          <a:xfrm>
            <a:off x="3229244" y="2584203"/>
            <a:ext cx="947739"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33 dBm</a:t>
            </a:r>
          </a:p>
        </p:txBody>
      </p:sp>
      <p:sp>
        <p:nvSpPr>
          <p:cNvPr id="408" name="Rectangle 151"/>
          <p:cNvSpPr>
            <a:spLocks noChangeArrowheads="1"/>
          </p:cNvSpPr>
          <p:nvPr/>
        </p:nvSpPr>
        <p:spPr bwMode="auto">
          <a:xfrm>
            <a:off x="1365042" y="2307746"/>
            <a:ext cx="1475892"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Power </a:t>
            </a:r>
            <a:r>
              <a:rPr lang="en-US" altLang="en-US" sz="1200" dirty="0" smtClean="0">
                <a:solidFill>
                  <a:prstClr val="black"/>
                </a:solidFill>
                <a:latin typeface="Calibri" panose="020F0502020204030204"/>
                <a:ea typeface="+mn-ea"/>
                <a:cs typeface="Times New Roman" pitchFamily="18" charset="0"/>
              </a:rPr>
              <a:t>Limit (EIRP)</a:t>
            </a:r>
            <a:endParaRPr lang="en-US" altLang="en-US" sz="1200" dirty="0">
              <a:solidFill>
                <a:prstClr val="black"/>
              </a:solidFill>
              <a:latin typeface="Calibri" panose="020F0502020204030204"/>
              <a:ea typeface="+mn-ea"/>
              <a:cs typeface="Times New Roman" pitchFamily="18" charset="0"/>
            </a:endParaRPr>
          </a:p>
        </p:txBody>
      </p:sp>
      <p:sp>
        <p:nvSpPr>
          <p:cNvPr id="409" name="Rectangle 152"/>
          <p:cNvSpPr>
            <a:spLocks noChangeArrowheads="1"/>
          </p:cNvSpPr>
          <p:nvPr/>
        </p:nvSpPr>
        <p:spPr bwMode="auto">
          <a:xfrm>
            <a:off x="1368234" y="2688216"/>
            <a:ext cx="1422113"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1" rIns="90488" bIns="44451">
            <a:spAutoFit/>
          </a:bodyPr>
          <a:lstStyle/>
          <a:p>
            <a:pPr eaLnBrk="0" fontAlgn="auto" hangingPunct="0">
              <a:spcBef>
                <a:spcPts val="0"/>
              </a:spcBef>
              <a:spcAft>
                <a:spcPts val="0"/>
              </a:spcAft>
            </a:pPr>
            <a:r>
              <a:rPr lang="en-US" altLang="en-US" sz="1200" dirty="0">
                <a:solidFill>
                  <a:prstClr val="black"/>
                </a:solidFill>
                <a:latin typeface="Calibri" panose="020F0502020204030204"/>
                <a:ea typeface="+mn-ea"/>
                <a:cs typeface="Times New Roman" pitchFamily="18" charset="0"/>
              </a:rPr>
              <a:t>Power </a:t>
            </a:r>
            <a:r>
              <a:rPr lang="en-US" altLang="en-US" sz="1200" dirty="0" smtClean="0">
                <a:solidFill>
                  <a:prstClr val="black"/>
                </a:solidFill>
                <a:latin typeface="Calibri" panose="020F0502020204030204"/>
                <a:ea typeface="+mn-ea"/>
                <a:cs typeface="Times New Roman" pitchFamily="18" charset="0"/>
              </a:rPr>
              <a:t>Limit (EIRP)</a:t>
            </a:r>
            <a:endParaRPr lang="en-US" altLang="en-US" sz="1200" dirty="0">
              <a:solidFill>
                <a:prstClr val="black"/>
              </a:solidFill>
              <a:latin typeface="Calibri" panose="020F0502020204030204"/>
              <a:ea typeface="+mn-ea"/>
              <a:cs typeface="Times New Roman" pitchFamily="18" charset="0"/>
            </a:endParaRPr>
          </a:p>
        </p:txBody>
      </p:sp>
      <p:sp>
        <p:nvSpPr>
          <p:cNvPr id="411" name="Rectangle 154"/>
          <p:cNvSpPr>
            <a:spLocks noChangeArrowheads="1"/>
          </p:cNvSpPr>
          <p:nvPr/>
        </p:nvSpPr>
        <p:spPr bwMode="auto">
          <a:xfrm>
            <a:off x="4844575" y="2202393"/>
            <a:ext cx="947737" cy="2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spAutoFit/>
          </a:bodyPr>
          <a:lstStyle/>
          <a:p>
            <a:pPr eaLnBrk="0" fontAlgn="auto" hangingPunct="0">
              <a:spcBef>
                <a:spcPts val="0"/>
              </a:spcBef>
              <a:spcAft>
                <a:spcPts val="0"/>
              </a:spcAft>
            </a:pPr>
            <a:r>
              <a:rPr lang="en-US" altLang="en-US" sz="1200">
                <a:solidFill>
                  <a:prstClr val="black"/>
                </a:solidFill>
                <a:latin typeface="Calibri" panose="020F0502020204030204"/>
                <a:ea typeface="+mn-ea"/>
                <a:cs typeface="Times New Roman" pitchFamily="18" charset="0"/>
              </a:rPr>
              <a:t>44.8 dBm</a:t>
            </a:r>
          </a:p>
        </p:txBody>
      </p:sp>
      <p:sp>
        <p:nvSpPr>
          <p:cNvPr id="412" name="AutoShape 155"/>
          <p:cNvSpPr>
            <a:spLocks noChangeArrowheads="1"/>
          </p:cNvSpPr>
          <p:nvPr/>
        </p:nvSpPr>
        <p:spPr bwMode="auto">
          <a:xfrm>
            <a:off x="5623085" y="2854856"/>
            <a:ext cx="104775" cy="169863"/>
          </a:xfrm>
          <a:prstGeom prst="triangle">
            <a:avLst>
              <a:gd name="adj" fmla="val 49273"/>
            </a:avLst>
          </a:prstGeom>
          <a:solidFill>
            <a:sysClr val="windowText" lastClr="000000"/>
          </a:solidFill>
          <a:ln w="12700">
            <a:solidFill>
              <a:srgbClr val="954F7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cxnSp>
        <p:nvCxnSpPr>
          <p:cNvPr id="414" name="Straight Connector 413"/>
          <p:cNvCxnSpPr>
            <a:stCxn id="359" idx="1"/>
          </p:cNvCxnSpPr>
          <p:nvPr/>
        </p:nvCxnSpPr>
        <p:spPr>
          <a:xfrm flipH="1" flipV="1">
            <a:off x="2741136" y="1183003"/>
            <a:ext cx="5217" cy="3096158"/>
          </a:xfrm>
          <a:prstGeom prst="line">
            <a:avLst/>
          </a:prstGeom>
          <a:noFill/>
          <a:ln w="6350" cap="flat" cmpd="sng" algn="ctr">
            <a:solidFill>
              <a:srgbClr val="5B9BD5"/>
            </a:solidFill>
            <a:prstDash val="solid"/>
            <a:miter lim="800000"/>
          </a:ln>
          <a:effectLst/>
        </p:spPr>
      </p:cxnSp>
      <p:cxnSp>
        <p:nvCxnSpPr>
          <p:cNvPr id="415" name="Straight Connector 414"/>
          <p:cNvCxnSpPr>
            <a:stCxn id="298" idx="1"/>
          </p:cNvCxnSpPr>
          <p:nvPr/>
        </p:nvCxnSpPr>
        <p:spPr>
          <a:xfrm flipH="1" flipV="1">
            <a:off x="3572985" y="1168138"/>
            <a:ext cx="5506" cy="3111023"/>
          </a:xfrm>
          <a:prstGeom prst="line">
            <a:avLst/>
          </a:prstGeom>
          <a:noFill/>
          <a:ln w="6350" cap="flat" cmpd="sng" algn="ctr">
            <a:solidFill>
              <a:srgbClr val="5B9BD5"/>
            </a:solidFill>
            <a:prstDash val="solid"/>
            <a:miter lim="800000"/>
          </a:ln>
          <a:effectLst/>
        </p:spPr>
      </p:cxnSp>
      <p:cxnSp>
        <p:nvCxnSpPr>
          <p:cNvPr id="416" name="Straight Connector 415"/>
          <p:cNvCxnSpPr/>
          <p:nvPr/>
        </p:nvCxnSpPr>
        <p:spPr>
          <a:xfrm flipV="1">
            <a:off x="5254149" y="1168138"/>
            <a:ext cx="7937" cy="2993548"/>
          </a:xfrm>
          <a:prstGeom prst="line">
            <a:avLst/>
          </a:prstGeom>
          <a:noFill/>
          <a:ln w="6350" cap="flat" cmpd="sng" algn="ctr">
            <a:solidFill>
              <a:srgbClr val="5B9BD5"/>
            </a:solidFill>
            <a:prstDash val="solid"/>
            <a:miter lim="800000"/>
          </a:ln>
          <a:effectLst/>
        </p:spPr>
      </p:cxnSp>
      <p:cxnSp>
        <p:nvCxnSpPr>
          <p:cNvPr id="417" name="Straight Connector 416"/>
          <p:cNvCxnSpPr/>
          <p:nvPr/>
        </p:nvCxnSpPr>
        <p:spPr>
          <a:xfrm flipH="1" flipV="1">
            <a:off x="6082410" y="1183004"/>
            <a:ext cx="14442" cy="3326104"/>
          </a:xfrm>
          <a:prstGeom prst="line">
            <a:avLst/>
          </a:prstGeom>
          <a:noFill/>
          <a:ln w="6350" cap="flat" cmpd="sng" algn="ctr">
            <a:solidFill>
              <a:srgbClr val="5B9BD5"/>
            </a:solidFill>
            <a:prstDash val="solid"/>
            <a:miter lim="800000"/>
          </a:ln>
          <a:effectLst/>
        </p:spPr>
      </p:cxnSp>
      <p:sp>
        <p:nvSpPr>
          <p:cNvPr id="418" name="TextBox 417"/>
          <p:cNvSpPr txBox="1"/>
          <p:nvPr/>
        </p:nvSpPr>
        <p:spPr>
          <a:xfrm>
            <a:off x="434946" y="1096007"/>
            <a:ext cx="2143407" cy="369332"/>
          </a:xfrm>
          <a:prstGeom prst="rect">
            <a:avLst/>
          </a:prstGeom>
          <a:noFill/>
        </p:spPr>
        <p:txBody>
          <a:bodyPr wrap="none" rtlCol="0">
            <a:spAutoFit/>
          </a:bodyPr>
          <a:lstStyle/>
          <a:p>
            <a:pPr fontAlgn="auto">
              <a:spcBef>
                <a:spcPts val="0"/>
              </a:spcBef>
              <a:spcAft>
                <a:spcPts val="0"/>
              </a:spcAft>
            </a:pPr>
            <a:r>
              <a:rPr lang="en-US" sz="1800" dirty="0">
                <a:solidFill>
                  <a:prstClr val="black"/>
                </a:solidFill>
                <a:latin typeface="Calibri" panose="020F0502020204030204"/>
                <a:ea typeface="+mn-ea"/>
                <a:cs typeface="+mn-cs"/>
              </a:rPr>
              <a:t>Message (Rate in Hz)</a:t>
            </a:r>
          </a:p>
        </p:txBody>
      </p:sp>
      <p:cxnSp>
        <p:nvCxnSpPr>
          <p:cNvPr id="419" name="Straight Arrow Connector 418"/>
          <p:cNvCxnSpPr/>
          <p:nvPr/>
        </p:nvCxnSpPr>
        <p:spPr>
          <a:xfrm>
            <a:off x="2486647" y="1275342"/>
            <a:ext cx="215616" cy="4"/>
          </a:xfrm>
          <a:prstGeom prst="straightConnector1">
            <a:avLst/>
          </a:prstGeom>
          <a:noFill/>
          <a:ln w="6350" cap="flat" cmpd="sng" algn="ctr">
            <a:solidFill>
              <a:sysClr val="windowText" lastClr="000000"/>
            </a:solidFill>
            <a:prstDash val="solid"/>
            <a:miter lim="800000"/>
            <a:tailEnd type="triangle" w="lg" len="lg"/>
          </a:ln>
          <a:effectLst/>
        </p:spPr>
      </p:cxnSp>
      <p:sp>
        <p:nvSpPr>
          <p:cNvPr id="420" name="TextBox 419"/>
          <p:cNvSpPr txBox="1"/>
          <p:nvPr/>
        </p:nvSpPr>
        <p:spPr>
          <a:xfrm>
            <a:off x="2712926" y="1168138"/>
            <a:ext cx="849913"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BSM (10)</a:t>
            </a:r>
          </a:p>
        </p:txBody>
      </p:sp>
      <p:sp>
        <p:nvSpPr>
          <p:cNvPr id="421" name="TextBox 420"/>
          <p:cNvSpPr txBox="1"/>
          <p:nvPr/>
        </p:nvSpPr>
        <p:spPr>
          <a:xfrm>
            <a:off x="2712829" y="1406165"/>
            <a:ext cx="856325"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SPAT (10)</a:t>
            </a:r>
          </a:p>
        </p:txBody>
      </p:sp>
      <p:sp>
        <p:nvSpPr>
          <p:cNvPr id="422" name="TextBox 421"/>
          <p:cNvSpPr txBox="1"/>
          <p:nvPr/>
        </p:nvSpPr>
        <p:spPr>
          <a:xfrm>
            <a:off x="2711169" y="1624445"/>
            <a:ext cx="776175"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MAP (1)</a:t>
            </a:r>
          </a:p>
        </p:txBody>
      </p:sp>
      <p:sp>
        <p:nvSpPr>
          <p:cNvPr id="423" name="TextBox 422"/>
          <p:cNvSpPr txBox="1"/>
          <p:nvPr/>
        </p:nvSpPr>
        <p:spPr>
          <a:xfrm>
            <a:off x="2704436" y="1833533"/>
            <a:ext cx="847733"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RTCM (?)</a:t>
            </a:r>
          </a:p>
        </p:txBody>
      </p:sp>
      <p:sp>
        <p:nvSpPr>
          <p:cNvPr id="424" name="TextBox 423"/>
          <p:cNvSpPr txBox="1"/>
          <p:nvPr/>
        </p:nvSpPr>
        <p:spPr>
          <a:xfrm>
            <a:off x="5235277" y="1219066"/>
            <a:ext cx="860492"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WSA (10)</a:t>
            </a:r>
          </a:p>
        </p:txBody>
      </p:sp>
      <p:sp>
        <p:nvSpPr>
          <p:cNvPr id="425" name="TextBox 424"/>
          <p:cNvSpPr txBox="1"/>
          <p:nvPr/>
        </p:nvSpPr>
        <p:spPr>
          <a:xfrm>
            <a:off x="5235278" y="1457750"/>
            <a:ext cx="862352"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TIM (</a:t>
            </a:r>
            <a:r>
              <a:rPr lang="en-US" dirty="0" err="1">
                <a:solidFill>
                  <a:prstClr val="black"/>
                </a:solidFill>
                <a:latin typeface="Calibri" panose="020F0502020204030204"/>
                <a:ea typeface="+mn-ea"/>
                <a:cs typeface="+mn-cs"/>
              </a:rPr>
              <a:t>Var</a:t>
            </a:r>
            <a:r>
              <a:rPr lang="en-US" dirty="0">
                <a:solidFill>
                  <a:prstClr val="black"/>
                </a:solidFill>
                <a:latin typeface="Calibri" panose="020F0502020204030204"/>
                <a:ea typeface="+mn-ea"/>
                <a:cs typeface="+mn-cs"/>
              </a:rPr>
              <a:t>)</a:t>
            </a:r>
          </a:p>
        </p:txBody>
      </p:sp>
      <p:cxnSp>
        <p:nvCxnSpPr>
          <p:cNvPr id="426" name="Straight Connector 425"/>
          <p:cNvCxnSpPr>
            <a:stCxn id="299" idx="1"/>
          </p:cNvCxnSpPr>
          <p:nvPr/>
        </p:nvCxnSpPr>
        <p:spPr>
          <a:xfrm flipH="1" flipV="1">
            <a:off x="4408011" y="1168138"/>
            <a:ext cx="10948" cy="3111023"/>
          </a:xfrm>
          <a:prstGeom prst="line">
            <a:avLst/>
          </a:prstGeom>
          <a:noFill/>
          <a:ln w="6350" cap="flat" cmpd="sng" algn="ctr">
            <a:solidFill>
              <a:srgbClr val="5B9BD5"/>
            </a:solidFill>
            <a:prstDash val="solid"/>
            <a:miter lim="800000"/>
          </a:ln>
          <a:effectLst/>
        </p:spPr>
      </p:cxnSp>
      <p:sp>
        <p:nvSpPr>
          <p:cNvPr id="427" name="TextBox 426"/>
          <p:cNvSpPr txBox="1"/>
          <p:nvPr/>
        </p:nvSpPr>
        <p:spPr>
          <a:xfrm>
            <a:off x="4549550" y="1219569"/>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428" name="TextBox 427"/>
          <p:cNvSpPr txBox="1"/>
          <p:nvPr/>
        </p:nvSpPr>
        <p:spPr>
          <a:xfrm>
            <a:off x="252752" y="1452235"/>
            <a:ext cx="2164503" cy="1015663"/>
          </a:xfrm>
          <a:prstGeom prst="rect">
            <a:avLst/>
          </a:prstGeom>
          <a:noFill/>
        </p:spPr>
        <p:txBody>
          <a:bodyPr wrap="none" rtlCol="0">
            <a:spAutoFit/>
          </a:bodyPr>
          <a:lstStyle/>
          <a:p>
            <a:pPr fontAlgn="auto">
              <a:spcBef>
                <a:spcPts val="0"/>
              </a:spcBef>
              <a:spcAft>
                <a:spcPts val="0"/>
              </a:spcAft>
            </a:pPr>
            <a:r>
              <a:rPr lang="en-US" sz="1200" dirty="0">
                <a:solidFill>
                  <a:prstClr val="black"/>
                </a:solidFill>
                <a:latin typeface="Calibri" panose="020F0502020204030204"/>
                <a:ea typeface="+mn-ea"/>
                <a:cs typeface="+mn-cs"/>
              </a:rPr>
              <a:t>IPv6 Exchanges</a:t>
            </a:r>
          </a:p>
          <a:p>
            <a:pPr marL="285744"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OBE with SCMS via RSE</a:t>
            </a:r>
          </a:p>
          <a:p>
            <a:pPr marL="285744"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OBE with SDC/SDW via RSE</a:t>
            </a:r>
          </a:p>
          <a:p>
            <a:pPr marL="742932" lvl="1"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VSDM</a:t>
            </a:r>
          </a:p>
          <a:p>
            <a:pPr marL="742932" lvl="1" indent="-285744"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a:ea typeface="+mn-ea"/>
                <a:cs typeface="+mn-cs"/>
              </a:rPr>
              <a:t>TSDD</a:t>
            </a:r>
          </a:p>
        </p:txBody>
      </p:sp>
      <p:cxnSp>
        <p:nvCxnSpPr>
          <p:cNvPr id="429" name="Straight Connector 428"/>
          <p:cNvCxnSpPr/>
          <p:nvPr/>
        </p:nvCxnSpPr>
        <p:spPr>
          <a:xfrm flipV="1">
            <a:off x="6935793" y="1183003"/>
            <a:ext cx="11522" cy="3489858"/>
          </a:xfrm>
          <a:prstGeom prst="line">
            <a:avLst/>
          </a:prstGeom>
          <a:noFill/>
          <a:ln w="6350" cap="flat" cmpd="sng" algn="ctr">
            <a:solidFill>
              <a:srgbClr val="5B9BD5"/>
            </a:solidFill>
            <a:prstDash val="solid"/>
            <a:miter lim="800000"/>
          </a:ln>
          <a:effectLst/>
        </p:spPr>
      </p:cxnSp>
      <p:cxnSp>
        <p:nvCxnSpPr>
          <p:cNvPr id="430" name="Straight Connector 429"/>
          <p:cNvCxnSpPr/>
          <p:nvPr/>
        </p:nvCxnSpPr>
        <p:spPr>
          <a:xfrm flipV="1">
            <a:off x="7788315" y="1198878"/>
            <a:ext cx="26471" cy="3473983"/>
          </a:xfrm>
          <a:prstGeom prst="line">
            <a:avLst/>
          </a:prstGeom>
          <a:noFill/>
          <a:ln w="6350" cap="flat" cmpd="sng" algn="ctr">
            <a:solidFill>
              <a:srgbClr val="5B9BD5"/>
            </a:solidFill>
            <a:prstDash val="solid"/>
            <a:miter lim="800000"/>
          </a:ln>
          <a:effectLst/>
        </p:spPr>
      </p:cxnSp>
      <p:sp>
        <p:nvSpPr>
          <p:cNvPr id="431" name="TextBox 430"/>
          <p:cNvSpPr txBox="1"/>
          <p:nvPr/>
        </p:nvSpPr>
        <p:spPr>
          <a:xfrm>
            <a:off x="7038731" y="1219665"/>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432" name="Line 94"/>
          <p:cNvSpPr>
            <a:spLocks noChangeShapeType="1"/>
          </p:cNvSpPr>
          <p:nvPr/>
        </p:nvSpPr>
        <p:spPr bwMode="auto">
          <a:xfrm flipH="1">
            <a:off x="6521910" y="2985528"/>
            <a:ext cx="2410" cy="318907"/>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33" name="TextBox 432"/>
          <p:cNvSpPr txBox="1"/>
          <p:nvPr/>
        </p:nvSpPr>
        <p:spPr>
          <a:xfrm>
            <a:off x="252752" y="4856923"/>
            <a:ext cx="7720314" cy="1569660"/>
          </a:xfrm>
          <a:prstGeom prst="rect">
            <a:avLst/>
          </a:prstGeom>
          <a:noFill/>
        </p:spPr>
        <p:txBody>
          <a:bodyPr wrap="square" rtlCol="0">
            <a:spAutoFit/>
          </a:bodyPr>
          <a:lstStyle/>
          <a:p>
            <a:r>
              <a:rPr lang="en-US" sz="1600" i="0" dirty="0" smtClean="0">
                <a:solidFill>
                  <a:schemeClr val="tx1"/>
                </a:solidFill>
              </a:rPr>
              <a:t>ALL Channels:</a:t>
            </a:r>
          </a:p>
          <a:p>
            <a:pPr marL="742950" lvl="1" indent="-285750">
              <a:buFont typeface="Arial" panose="020B0604020202020204" pitchFamily="34" charset="0"/>
              <a:buChar char="•"/>
            </a:pPr>
            <a:r>
              <a:rPr lang="en-US" sz="1600" dirty="0" smtClean="0"/>
              <a:t>6 Mbps data rate</a:t>
            </a:r>
            <a:r>
              <a:rPr lang="en-US" sz="1600" dirty="0"/>
              <a:t> – Per </a:t>
            </a:r>
            <a:r>
              <a:rPr lang="en-US" sz="1600" dirty="0" smtClean="0"/>
              <a:t>J2945/1</a:t>
            </a:r>
          </a:p>
          <a:p>
            <a:pPr marL="742950" lvl="1" indent="-285750">
              <a:buFont typeface="Arial" panose="020B0604020202020204" pitchFamily="34" charset="0"/>
              <a:buChar char="•"/>
            </a:pPr>
            <a:r>
              <a:rPr lang="en-US" sz="1600" dirty="0" smtClean="0"/>
              <a:t>10MHZ </a:t>
            </a:r>
            <a:r>
              <a:rPr lang="en-US" sz="1600" dirty="0"/>
              <a:t>spacing </a:t>
            </a:r>
            <a:r>
              <a:rPr lang="en-US" sz="1600" dirty="0" smtClean="0"/>
              <a:t>– </a:t>
            </a:r>
            <a:r>
              <a:rPr lang="en-US" sz="1600" dirty="0"/>
              <a:t>Per 802.11 Operating Class 17 (J2945/1</a:t>
            </a:r>
            <a:r>
              <a:rPr lang="en-US" sz="1600" dirty="0" smtClean="0"/>
              <a:t>)</a:t>
            </a:r>
            <a:endParaRPr lang="en-US" sz="1600" i="0" dirty="0" smtClean="0">
              <a:solidFill>
                <a:schemeClr val="tx1"/>
              </a:solidFill>
            </a:endParaRPr>
          </a:p>
          <a:p>
            <a:pPr marL="742950" lvl="1" indent="-285750">
              <a:buFont typeface="Arial" panose="020B0604020202020204" pitchFamily="34" charset="0"/>
              <a:buChar char="•"/>
            </a:pPr>
            <a:r>
              <a:rPr lang="en-US" sz="1600" dirty="0" smtClean="0"/>
              <a:t>Station </a:t>
            </a:r>
            <a:r>
              <a:rPr lang="en-US" sz="1600" dirty="0"/>
              <a:t>Transmit Power Classification </a:t>
            </a:r>
            <a:r>
              <a:rPr lang="en-US" sz="1600" dirty="0" smtClean="0"/>
              <a:t>C</a:t>
            </a:r>
          </a:p>
          <a:p>
            <a:pPr marL="1200150" lvl="2" indent="-285750">
              <a:buFont typeface="Arial" panose="020B0604020202020204" pitchFamily="34" charset="0"/>
              <a:buChar char="•"/>
            </a:pPr>
            <a:r>
              <a:rPr lang="en-US" sz="1600" dirty="0" smtClean="0"/>
              <a:t>Possible exception Emergency vehicles Classification D</a:t>
            </a:r>
          </a:p>
          <a:p>
            <a:pPr marL="285750" indent="-285750">
              <a:buFont typeface="Arial" panose="020B0604020202020204" pitchFamily="34" charset="0"/>
              <a:buChar char="•"/>
            </a:pPr>
            <a:r>
              <a:rPr lang="en-US" sz="1600" dirty="0" smtClean="0"/>
              <a:t>Congestion Control?</a:t>
            </a:r>
            <a:endParaRPr lang="en-US" sz="1600" dirty="0"/>
          </a:p>
        </p:txBody>
      </p:sp>
      <p:cxnSp>
        <p:nvCxnSpPr>
          <p:cNvPr id="439" name="Straight Connector 438"/>
          <p:cNvCxnSpPr>
            <a:stCxn id="420" idx="1"/>
          </p:cNvCxnSpPr>
          <p:nvPr/>
        </p:nvCxnSpPr>
        <p:spPr bwMode="auto">
          <a:xfrm flipV="1">
            <a:off x="2712926" y="1143000"/>
            <a:ext cx="3480610" cy="179027"/>
          </a:xfrm>
          <a:prstGeom prst="line">
            <a:avLst/>
          </a:prstGeom>
          <a:noFill/>
          <a:ln w="9525" cap="flat" cmpd="sng" algn="ctr">
            <a:noFill/>
            <a:prstDash val="solid"/>
            <a:round/>
            <a:headEnd type="none" w="med" len="med"/>
            <a:tailEnd type="none" w="med" len="med"/>
          </a:ln>
          <a:effectLst/>
        </p:spPr>
      </p:cxnSp>
      <p:cxnSp>
        <p:nvCxnSpPr>
          <p:cNvPr id="441" name="Straight Connector 440"/>
          <p:cNvCxnSpPr/>
          <p:nvPr/>
        </p:nvCxnSpPr>
        <p:spPr bwMode="auto">
          <a:xfrm flipV="1">
            <a:off x="2702263" y="1096007"/>
            <a:ext cx="3404373" cy="72131"/>
          </a:xfrm>
          <a:prstGeom prst="line">
            <a:avLst/>
          </a:prstGeom>
          <a:noFill/>
          <a:ln w="9525" cap="flat" cmpd="sng" algn="ctr">
            <a:noFill/>
            <a:prstDash val="solid"/>
            <a:round/>
            <a:headEnd type="none" w="med" len="med"/>
            <a:tailEnd type="none" w="med" len="med"/>
          </a:ln>
          <a:effectLst/>
        </p:spPr>
      </p:cxnSp>
      <p:sp>
        <p:nvSpPr>
          <p:cNvPr id="142" name="TextBox 141"/>
          <p:cNvSpPr txBox="1"/>
          <p:nvPr/>
        </p:nvSpPr>
        <p:spPr>
          <a:xfrm>
            <a:off x="3745850" y="1204311"/>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
        <p:nvSpPr>
          <p:cNvPr id="143" name="TextBox 142"/>
          <p:cNvSpPr txBox="1"/>
          <p:nvPr/>
        </p:nvSpPr>
        <p:spPr>
          <a:xfrm>
            <a:off x="6254893" y="1232513"/>
            <a:ext cx="495649" cy="307777"/>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panose="020F0502020204030204"/>
                <a:ea typeface="+mn-ea"/>
                <a:cs typeface="+mn-cs"/>
              </a:rPr>
              <a:t>IPv6</a:t>
            </a:r>
          </a:p>
        </p:txBody>
      </p:sp>
    </p:spTree>
    <p:extLst>
      <p:ext uri="{BB962C8B-B14F-4D97-AF65-F5344CB8AC3E}">
        <p14:creationId xmlns:p14="http://schemas.microsoft.com/office/powerpoint/2010/main" val="256299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small" dirty="0" smtClean="0">
                <a:solidFill>
                  <a:srgbClr val="29527B"/>
                </a:solidFill>
                <a:ea typeface="ＭＳ Ｐゴシック"/>
                <a:cs typeface="ＭＳ Ｐゴシック"/>
              </a:rPr>
              <a:t>802.11 Frame Parameters</a:t>
            </a:r>
            <a:endParaRPr lang="en-US" sz="2800" cap="small" dirty="0">
              <a:solidFill>
                <a:srgbClr val="29527B"/>
              </a:solidFill>
              <a:ea typeface="ＭＳ Ｐゴシック"/>
              <a:cs typeface="ＭＳ Ｐゴシック"/>
            </a:endParaRPr>
          </a:p>
        </p:txBody>
      </p:sp>
      <p:sp>
        <p:nvSpPr>
          <p:cNvPr id="5" name="Rectangle 4"/>
          <p:cNvSpPr/>
          <p:nvPr/>
        </p:nvSpPr>
        <p:spPr>
          <a:xfrm>
            <a:off x="457200" y="1449619"/>
            <a:ext cx="8229600" cy="4093428"/>
          </a:xfrm>
          <a:prstGeom prst="rect">
            <a:avLst/>
          </a:prstGeom>
        </p:spPr>
        <p:txBody>
          <a:bodyPr wrap="square">
            <a:spAutoFit/>
          </a:bodyPr>
          <a:lstStyle/>
          <a:p>
            <a:pPr marL="384029" lvl="0"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dot11OCBActivated=True</a:t>
            </a:r>
          </a:p>
          <a:p>
            <a:pPr marL="841229" lvl="1"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802.11-2012</a:t>
            </a:r>
            <a:endParaRPr lang="en-US" sz="2000" kern="0" dirty="0">
              <a:solidFill>
                <a:srgbClr val="000000"/>
              </a:solidFill>
              <a:latin typeface="Arial"/>
              <a:ea typeface="+mn-ea"/>
              <a:cs typeface="+mn-cs"/>
            </a:endParaRPr>
          </a:p>
          <a:p>
            <a:pPr marL="384029" lvl="0" indent="-210301" eaLnBrk="0" hangingPunct="0">
              <a:spcBef>
                <a:spcPct val="20000"/>
              </a:spcBef>
              <a:buFont typeface="Wingdings" pitchFamily="2" charset="2"/>
              <a:buChar char="§"/>
            </a:pPr>
            <a:r>
              <a:rPr lang="en-US" sz="2000" kern="0" dirty="0">
                <a:solidFill>
                  <a:srgbClr val="000000"/>
                </a:solidFill>
                <a:latin typeface="Arial"/>
                <a:ea typeface="+mn-ea"/>
                <a:cs typeface="+mn-cs"/>
              </a:rPr>
              <a:t>Data Frame </a:t>
            </a:r>
            <a:r>
              <a:rPr lang="en-US" sz="2000" kern="0" dirty="0" smtClean="0">
                <a:solidFill>
                  <a:srgbClr val="000000"/>
                </a:solidFill>
                <a:latin typeface="Arial"/>
                <a:ea typeface="+mn-ea"/>
                <a:cs typeface="+mn-cs"/>
              </a:rPr>
              <a:t>Fields</a:t>
            </a:r>
          </a:p>
          <a:p>
            <a:pPr marL="841229" lvl="1"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J2945/1 for BSM on Channel 172</a:t>
            </a:r>
          </a:p>
          <a:p>
            <a:pPr marL="841229" lvl="1"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COC Performance Specifications for MAP, SPaT, TIM &amp; TSDM</a:t>
            </a:r>
          </a:p>
          <a:p>
            <a:pPr marL="841229" lvl="1" indent="-210301" eaLnBrk="0" hangingPunct="0">
              <a:spcBef>
                <a:spcPct val="20000"/>
              </a:spcBef>
              <a:buFont typeface="Wingdings" pitchFamily="2" charset="2"/>
              <a:buChar char="§"/>
            </a:pPr>
            <a:r>
              <a:rPr lang="en-US" sz="2000" kern="0" dirty="0" smtClean="0">
                <a:solidFill>
                  <a:srgbClr val="000000"/>
                </a:solidFill>
                <a:latin typeface="Arial"/>
                <a:ea typeface="+mn-ea"/>
                <a:cs typeface="+mn-cs"/>
              </a:rPr>
              <a:t>Specifications will be required for all other applications</a:t>
            </a:r>
            <a:endParaRPr lang="en-US" sz="2000" kern="0" dirty="0">
              <a:solidFill>
                <a:srgbClr val="000000"/>
              </a:solidFill>
              <a:latin typeface="Arial"/>
              <a:ea typeface="+mn-ea"/>
              <a:cs typeface="+mn-cs"/>
            </a:endParaRPr>
          </a:p>
          <a:p>
            <a:pPr marL="384029" lvl="0" indent="-210301" eaLnBrk="0" hangingPunct="0">
              <a:spcBef>
                <a:spcPct val="20000"/>
              </a:spcBef>
              <a:buFont typeface="Wingdings" pitchFamily="2" charset="2"/>
              <a:buChar char="§"/>
            </a:pPr>
            <a:r>
              <a:rPr lang="en-US" sz="2000" kern="0" dirty="0">
                <a:solidFill>
                  <a:srgbClr val="000000"/>
                </a:solidFill>
                <a:latin typeface="Arial"/>
                <a:ea typeface="+mn-ea"/>
                <a:cs typeface="+mn-cs"/>
              </a:rPr>
              <a:t>User Priority and EDCA Settings </a:t>
            </a:r>
            <a:endParaRPr lang="en-US" sz="2000" kern="0" dirty="0" smtClean="0">
              <a:solidFill>
                <a:srgbClr val="000000"/>
              </a:solidFill>
              <a:latin typeface="Arial"/>
              <a:ea typeface="+mn-ea"/>
              <a:cs typeface="+mn-cs"/>
            </a:endParaRPr>
          </a:p>
          <a:p>
            <a:pPr marL="841229" lvl="1" indent="-210301" eaLnBrk="0" hangingPunct="0">
              <a:spcBef>
                <a:spcPct val="20000"/>
              </a:spcBef>
              <a:buFont typeface="Wingdings" pitchFamily="2" charset="2"/>
              <a:buChar char="§"/>
            </a:pPr>
            <a:r>
              <a:rPr lang="en-US" sz="2000" kern="0" dirty="0">
                <a:solidFill>
                  <a:srgbClr val="000000"/>
                </a:solidFill>
                <a:latin typeface="Arial"/>
              </a:rPr>
              <a:t>J2945/1 for BSM on Channel 172</a:t>
            </a:r>
          </a:p>
          <a:p>
            <a:pPr marL="841229" lvl="1" indent="-210301" eaLnBrk="0" hangingPunct="0">
              <a:spcBef>
                <a:spcPct val="20000"/>
              </a:spcBef>
              <a:buFont typeface="Wingdings" pitchFamily="2" charset="2"/>
              <a:buChar char="§"/>
            </a:pPr>
            <a:r>
              <a:rPr lang="en-US" sz="2000" kern="0" dirty="0">
                <a:solidFill>
                  <a:srgbClr val="000000"/>
                </a:solidFill>
                <a:latin typeface="Arial"/>
              </a:rPr>
              <a:t>COC Performance Specifications for MAP, SPaT, TIM &amp; TSDM</a:t>
            </a:r>
          </a:p>
          <a:p>
            <a:pPr marL="841229" lvl="1" indent="-210301" eaLnBrk="0" hangingPunct="0">
              <a:spcBef>
                <a:spcPct val="20000"/>
              </a:spcBef>
              <a:buFont typeface="Wingdings" pitchFamily="2" charset="2"/>
              <a:buChar char="§"/>
            </a:pPr>
            <a:r>
              <a:rPr lang="en-US" sz="2000" kern="0" dirty="0">
                <a:solidFill>
                  <a:srgbClr val="000000"/>
                </a:solidFill>
                <a:latin typeface="Arial"/>
              </a:rPr>
              <a:t>Specifications will be required for all other applications</a:t>
            </a:r>
          </a:p>
          <a:p>
            <a:pPr marL="384029" lvl="0" indent="-210301" eaLnBrk="0" hangingPunct="0">
              <a:spcBef>
                <a:spcPct val="20000"/>
              </a:spcBef>
              <a:buFont typeface="Wingdings" pitchFamily="2" charset="2"/>
              <a:buChar char="§"/>
            </a:pPr>
            <a:endParaRPr lang="en-US" sz="2000" kern="0" dirty="0">
              <a:solidFill>
                <a:srgbClr val="000000"/>
              </a:solidFill>
              <a:latin typeface="Arial"/>
              <a:ea typeface="+mn-ea"/>
              <a:cs typeface="+mn-cs"/>
            </a:endParaRPr>
          </a:p>
        </p:txBody>
      </p:sp>
    </p:spTree>
    <p:extLst>
      <p:ext uri="{BB962C8B-B14F-4D97-AF65-F5344CB8AC3E}">
        <p14:creationId xmlns:p14="http://schemas.microsoft.com/office/powerpoint/2010/main" val="1310649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889862&quot;&gt;&lt;property id=&quot;20148&quot; value=&quot;5&quot;/&gt;&lt;property id=&quot;20300&quot; value=&quot;Slide 64 - &amp;quot;Topic 4: Connected Vehicle Testing and Deployment&amp;quot;&quot;/&gt;&lt;property id=&quot;20307&quot; value=&quot;909&quot;/&gt;&lt;/object&gt;&lt;object type=&quot;3&quot; unique_id=&quot;889863&quot;&gt;&lt;property id=&quot;20148&quot; value=&quot;5&quot;/&gt;&lt;property id=&quot;20300&quot; value=&quot;Slide 65 - &amp;quot;Topic 4: Connected Vehicle Testing and Deployment&amp;quot;&quot;/&gt;&lt;property id=&quot;20307&quot; value=&quot;910&quot;/&gt;&lt;/object&gt;&lt;object type=&quot;3&quot; unique_id=&quot;889864&quot;&gt;&lt;property id=&quot;20148&quot; value=&quot;5&quot;/&gt;&lt;property id=&quot;20300&quot; value=&quot;Slide 66 - &amp;quot;Connected Vehicle Test Bed Video&amp;quot;&quot;/&gt;&lt;property id=&quot;20307&quot; value=&quot;914&quot;/&gt;&lt;/object&gt;&lt;object type=&quot;3&quot; unique_id=&quot;889866&quot;&gt;&lt;property id=&quot;20148&quot; value=&quot;5&quot;/&gt;&lt;property id=&quot;20300&quot; value=&quot;Slide 67 - &amp;quot;Affiliated Interoperable Test Beds&amp;quot;&quot;/&gt;&lt;property id=&quot;20307&quot; value=&quot;912&quot;/&gt;&lt;/object&gt;&lt;object type=&quot;3&quot; unique_id=&quot;889867&quot;&gt;&lt;property id=&quot;20148&quot; value=&quot;5&quot;/&gt;&lt;property id=&quot;20300&quot; value=&quot;Slide 68 - &amp;quot;Overview of USDOT Test Bed Resources&amp;quot;&quot;/&gt;&lt;property id=&quot;20307&quot; value=&quot;913&quot;/&gt;&lt;/object&gt;&lt;object type=&quot;3&quot; unique_id=&quot;889872&quot;&gt;&lt;property id=&quot;20148&quot; value=&quot;5&quot;/&gt;&lt;property id=&quot;20300&quot; value=&quot;Slide 71 - &amp;quot;Small Group Activity&amp;quot;&quot;/&gt;&lt;property id=&quot;20307&quot; value=&quot;919&quot;/&gt;&lt;/object&gt;&lt;object type=&quot;3&quot; unique_id=&quot;889874&quot;&gt;&lt;property id=&quot;20148&quot; value=&quot;5&quot;/&gt;&lt;property id=&quot;20300&quot; value=&quot;Slide 73 - &amp;quot;Infrastructure Deployment Planning&amp;quot;&quot;/&gt;&lt;property id=&quot;20307&quot; value=&quot;921&quot;/&gt;&lt;/object&gt;&lt;object type=&quot;3&quot; unique_id=&quot;889876&quot;&gt;&lt;property id=&quot;20148&quot; value=&quot;5&quot;/&gt;&lt;property id=&quot;20300&quot; value=&quot;Slide 76 - &amp;quot;Let’s Recap&amp;quot;&quot;/&gt;&lt;property id=&quot;20307&quot; value=&quot;924&quot;/&gt;&lt;/object&gt;&lt;object type=&quot;3&quot; unique_id=&quot;889877&quot;&gt;&lt;property id=&quot;20148&quot; value=&quot;5&quot;/&gt;&lt;property id=&quot;20300&quot; value=&quot;Slide 79 - &amp;quot;Get Involved&amp;quot;&quot;/&gt;&lt;property id=&quot;20307&quot; value=&quot;922&quot;/&gt;&lt;/object&gt;&lt;object type=&quot;3&quot; unique_id=&quot;889878&quot;&gt;&lt;property id=&quot;20148&quot; value=&quot;5&quot;/&gt;&lt;property id=&quot;20300&quot; value=&quot;Slide 78 - &amp;quot;Benefits of Test Bed Membership&amp;quot;&quot;/&gt;&lt;property id=&quot;20307&quot; value=&quot;925&quot;/&gt;&lt;/object&gt;&lt;object type=&quot;3&quot; unique_id=&quot;889879&quot;&gt;&lt;property id=&quot;20148&quot; value=&quot;5&quot;/&gt;&lt;property id=&quot;20300&quot; value=&quot;Slide 77 - &amp;quot;Challenges to Connected Vehicle Deployment&amp;quot;&quot;/&gt;&lt;property id=&quot;20307&quot; value=&quot;926&quot;/&gt;&lt;/object&gt;&lt;object type=&quot;3&quot; unique_id=&quot;889880&quot;&gt;&lt;property id=&quot;20148&quot; value=&quot;5&quot;/&gt;&lt;property id=&quot;20300&quot; value=&quot;Slide 80 - &amp;quot;Topic 4 Wrap-up&amp;quot;&quot;/&gt;&lt;property id=&quot;20307&quot; value=&quot;927&quot;/&gt;&lt;/object&gt;&lt;object type=&quot;3&quot; unique_id=&quot;889881&quot;&gt;&lt;property id=&quot;20148&quot; value=&quot;5&quot;/&gt;&lt;property id=&quot;20300&quot; value=&quot;Slide 81 - &amp;quot;Topic 5: Policy and Institutional Issues&amp;quot;&quot;/&gt;&lt;property id=&quot;20307&quot; value=&quot;928&quot;/&gt;&lt;/object&gt;&lt;object type=&quot;3&quot; unique_id=&quot;889882&quot;&gt;&lt;property id=&quot;20148&quot; value=&quot;5&quot;/&gt;&lt;property id=&quot;20300&quot; value=&quot;Slide 82 - &amp;quot;Topic 5: Policy and Institutional Issues&amp;quot;&quot;/&gt;&lt;property id=&quot;20307&quot; value=&quot;929&quot;/&gt;&lt;/object&gt;&lt;object type=&quot;3&quot; unique_id=&quot;889884&quot;&gt;&lt;property id=&quot;20148&quot; value=&quot;5&quot;/&gt;&lt;property id=&quot;20300&quot; value=&quot;Slide 1&quot;/&gt;&lt;property id=&quot;20307&quot; value=&quot;937&quot;/&gt;&lt;/object&gt;&lt;object type=&quot;3&quot; unique_id=&quot;889885&quot;&gt;&lt;property id=&quot;20148&quot; value=&quot;5&quot;/&gt;&lt;property id=&quot;20300&quot; value=&quot;Slide 2 - &amp;quot;Course Format&amp;quot;&quot;/&gt;&lt;property id=&quot;20307&quot; value=&quot;938&quot;/&gt;&lt;/object&gt;&lt;object type=&quot;3&quot; unique_id=&quot;889886&quot;&gt;&lt;property id=&quot;20148&quot; value=&quot;5&quot;/&gt;&lt;property id=&quot;20300&quot; value=&quot;Slide 3 - &amp;quot;Topic 1: Introduction to the Connected Vehicle Environment &amp;quot;&quot;/&gt;&lt;property id=&quot;20307&quot; value=&quot;939&quot;/&gt;&lt;/object&gt;&lt;object type=&quot;3&quot; unique_id=&quot;889887&quot;&gt;&lt;property id=&quot;20148&quot; value=&quot;5&quot;/&gt;&lt;property id=&quot;20300&quot; value=&quot;Slide 4 - &amp;quot;Topic 1: Introduction to the Connected Vehicle Environment &amp;quot;&quot;/&gt;&lt;property id=&quot;20307&quot; value=&quot;940&quot;/&gt;&lt;/object&gt;&lt;object type=&quot;3&quot; unique_id=&quot;889888&quot;&gt;&lt;property id=&quot;20148&quot; value=&quot;5&quot;/&gt;&lt;property id=&quot;20300&quot; value=&quot;Slide 5 - &amp;quot;NBC Nightly News&amp;quot;&quot;/&gt;&lt;property id=&quot;20307&quot; value=&quot;941&quot;/&gt;&lt;/object&gt;&lt;object type=&quot;3&quot; unique_id=&quot;889889&quot;&gt;&lt;property id=&quot;20148&quot; value=&quot;5&quot;/&gt;&lt;property id=&quot;20300&quot; value=&quot;Slide 6 - &amp;quot;NBC Nightly News Video Summary&amp;quot;&quot;/&gt;&lt;property id=&quot;20307&quot; value=&quot;942&quot;/&gt;&lt;/object&gt;&lt;object type=&quot;3&quot; unique_id=&quot;889892&quot;&gt;&lt;property id=&quot;20148&quot; value=&quot;5&quot;/&gt;&lt;property id=&quot;20300&quot; value=&quot;Slide 9 - &amp;quot;NHTSA Actions in 2014&amp;quot;&quot;/&gt;&lt;property id=&quot;20307&quot; value=&quot;945&quot;/&gt;&lt;/object&gt;&lt;object type=&quot;3&quot; unique_id=&quot;889893&quot;&gt;&lt;property id=&quot;20148&quot; value=&quot;5&quot;/&gt;&lt;property id=&quot;20300&quot; value=&quot;Slide 10 - &amp;quot;Let’s Recap&amp;quot;&quot;/&gt;&lt;property id=&quot;20307&quot; value=&quot;946&quot;/&gt;&lt;/object&gt;&lt;object type=&quot;3&quot; unique_id=&quot;889894&quot;&gt;&lt;property id=&quot;20148&quot; value=&quot;5&quot;/&gt;&lt;property id=&quot;20300&quot; value=&quot;Slide 11 - &amp;quot;Connected Vehicle Communications Technology&amp;quot;&quot;/&gt;&lt;property id=&quot;20307&quot; value=&quot;947&quot;/&gt;&lt;/object&gt;&lt;object type=&quot;3&quot; unique_id=&quot;889895&quot;&gt;&lt;property id=&quot;20148&quot; value=&quot;5&quot;/&gt;&lt;property id=&quot;20300&quot; value=&quot;Slide 12 - &amp;quot;DSRC Communications Technology: How It Works&amp;quot;&quot;/&gt;&lt;property id=&quot;20307&quot; value=&quot;948&quot;/&gt;&lt;/object&gt;&lt;object type=&quot;3&quot; unique_id=&quot;889896&quot;&gt;&lt;property id=&quot;20148&quot; value=&quot;5&quot;/&gt;&lt;property id=&quot;20300&quot; value=&quot;Slide 13 - &amp;quot;Connected Vehicle Communications Technology: Benefits and Challenges&amp;quot;&quot;/&gt;&lt;property id=&quot;20307&quot; value=&quot;949&quot;/&gt;&lt;/object&gt;&lt;object type=&quot;3&quot; unique_id=&quot;889897&quot;&gt;&lt;property id=&quot;20148&quot; value=&quot;5&quot;/&gt;&lt;property id=&quot;20300&quot; value=&quot;Slide 15 - &amp;quot;Topic 1 Wrap-up&amp;quot;&quot;/&gt;&lt;property id=&quot;20307&quot; value=&quot;950&quot;/&gt;&lt;/object&gt;&lt;object type=&quot;3&quot; unique_id=&quot;889898&quot;&gt;&lt;property id=&quot;20148&quot; value=&quot;5&quot;/&gt;&lt;property id=&quot;20300&quot; value=&quot;Slide 16 - &amp;quot;Topic 2: Connected Vehicle Applications&amp;quot;&quot;/&gt;&lt;property id=&quot;20307&quot; value=&quot;951&quot;/&gt;&lt;/object&gt;&lt;object type=&quot;3&quot; unique_id=&quot;889899&quot;&gt;&lt;property id=&quot;20148&quot; value=&quot;5&quot;/&gt;&lt;property id=&quot;20300&quot; value=&quot;Slide 17 - &amp;quot;Topic 2: Connected Vehicle Applications&amp;quot;&quot;/&gt;&lt;property id=&quot;20307&quot; value=&quot;952&quot;/&gt;&lt;/object&gt;&lt;object type=&quot;3&quot; unique_id=&quot;889900&quot;&gt;&lt;property id=&quot;20148&quot; value=&quot;5&quot;/&gt;&lt;property id=&quot;20300&quot; value=&quot;Slide 18 - &amp;quot;Connected Vehicle Applications&amp;quot;&quot;/&gt;&lt;property id=&quot;20307&quot; value=&quot;953&quot;/&gt;&lt;/object&gt;&lt;object type=&quot;3&quot; unique_id=&quot;889901&quot;&gt;&lt;property id=&quot;20148&quot; value=&quot;5&quot;/&gt;&lt;property id=&quot;20300&quot; value=&quot;Slide 19 - &amp;quot;Connected Vehicle Applications: Safety&amp;quot;&quot;/&gt;&lt;property id=&quot;20307&quot; value=&quot;954&quot;/&gt;&lt;/object&gt;&lt;object type=&quot;3&quot; unique_id=&quot;889902&quot;&gt;&lt;property id=&quot;20148&quot; value=&quot;5&quot;/&gt;&lt;property id=&quot;20300&quot; value=&quot;Slide 20 - &amp;quot;Safety Applications: V2V&amp;quot;&quot;/&gt;&lt;property id=&quot;20307&quot; value=&quot;955&quot;/&gt;&lt;/object&gt;&lt;object type=&quot;3&quot; unique_id=&quot;889903&quot;&gt;&lt;property id=&quot;20148&quot; value=&quot;5&quot;/&gt;&lt;property id=&quot;20300&quot; value=&quot;Slide 21 - &amp;quot;Safety Applications: V2V Scenario&amp;quot;&quot;/&gt;&lt;property id=&quot;20307&quot; value=&quot;956&quot;/&gt;&lt;/object&gt;&lt;object type=&quot;3&quot; unique_id=&quot;889904&quot;&gt;&lt;property id=&quot;20148&quot; value=&quot;5&quot;/&gt;&lt;property id=&quot;20300&quot; value=&quot;Slide 22 - &amp;quot;Safety Applications: V2I&amp;quot;&quot;/&gt;&lt;property id=&quot;20307&quot; value=&quot;957&quot;/&gt;&lt;/object&gt;&lt;object type=&quot;3&quot; unique_id=&quot;889905&quot;&gt;&lt;property id=&quot;20148&quot; value=&quot;5&quot;/&gt;&lt;property id=&quot;20300&quot; value=&quot;Slide 23 - &amp;quot;Safety Applications: V2I Scenario&amp;quot;&quot;/&gt;&lt;property id=&quot;20307&quot; value=&quot;958&quot;/&gt;&lt;/object&gt;&lt;object type=&quot;3&quot; unique_id=&quot;889906&quot;&gt;&lt;property id=&quot;20148&quot; value=&quot;5&quot;/&gt;&lt;property id=&quot;20300&quot; value=&quot;Slide 24 - &amp;quot;Connected Vehicle Applications: Mobility&amp;quot;&quot;/&gt;&lt;property id=&quot;20307&quot; value=&quot;959&quot;/&gt;&lt;/object&gt;&lt;object type=&quot;3&quot; unique_id=&quot;889908&quot;&gt;&lt;property id=&quot;20148&quot; value=&quot;5&quot;/&gt;&lt;property id=&quot;20300&quot; value=&quot;Slide 28 - &amp;quot;Dynamic Mobility Applications: Scenario&amp;quot;&quot;/&gt;&lt;property id=&quot;20307&quot; value=&quot;961&quot;/&gt;&lt;/object&gt;&lt;object type=&quot;3&quot; unique_id=&quot;889909&quot;&gt;&lt;property id=&quot;20148&quot; value=&quot;5&quot;/&gt;&lt;property id=&quot;20300&quot; value=&quot;Slide 29 - &amp;quot;Connected Vehicle Applications: Environment&amp;quot;&quot;/&gt;&lt;property id=&quot;20307&quot; value=&quot;962&quot;/&gt;&lt;/object&gt;&lt;object type=&quot;3&quot; unique_id=&quot;889912&quot;&gt;&lt;property id=&quot;20148&quot; value=&quot;5&quot;/&gt;&lt;property id=&quot;20300&quot; value=&quot;Slide 33 - &amp;quot;Environment Applications: AERIS Scenario&amp;quot;&quot;/&gt;&lt;property id=&quot;20307&quot; value=&quot;965&quot;/&gt;&lt;/object&gt;&lt;object type=&quot;3&quot; unique_id=&quot;889913&quot;&gt;&lt;property id=&quot;20148&quot; value=&quot;5&quot;/&gt;&lt;property id=&quot;20300&quot; value=&quot;Slide 34 - &amp;quot;Connected Vehicle Applications: Environment&amp;quot;&quot;/&gt;&lt;property id=&quot;20307&quot; value=&quot;966&quot;/&gt;&lt;/object&gt;&lt;object type=&quot;3&quot; unique_id=&quot;889915&quot;&gt;&lt;property id=&quot;20148&quot; value=&quot;5&quot;/&gt;&lt;property id=&quot;20300&quot; value=&quot;Slide 36 - &amp;quot;Environment Applications: Road Weather Scenario&amp;quot;&quot;/&gt;&lt;property id=&quot;20307&quot; value=&quot;968&quot;/&gt;&lt;/object&gt;&lt;object type=&quot;3&quot; unique_id=&quot;889916&quot;&gt;&lt;property id=&quot;20148&quot; value=&quot;5&quot;/&gt;&lt;property id=&quot;20300&quot; value=&quot;Slide 37 - &amp;quot;Let’s Recap&amp;quot;&quot;/&gt;&lt;property id=&quot;20307&quot; value=&quot;969&quot;/&gt;&lt;/object&gt;&lt;object type=&quot;3&quot; unique_id=&quot;889917&quot;&gt;&lt;property id=&quot;20148&quot; value=&quot;5&quot;/&gt;&lt;property id=&quot;20300&quot; value=&quot;Slide 38 - &amp;quot;Activity&amp;quot;&quot;/&gt;&lt;property id=&quot;20307&quot; value=&quot;970&quot;/&gt;&lt;/object&gt;&lt;object type=&quot;3&quot; unique_id=&quot;889918&quot;&gt;&lt;property id=&quot;20148&quot; value=&quot;5&quot;/&gt;&lt;property id=&quot;20300&quot; value=&quot;Slide 39 - &amp;quot;Topic 2 Wrap-up&amp;quot;&quot;/&gt;&lt;property id=&quot;20307&quot; value=&quot;971&quot;/&gt;&lt;/object&gt;&lt;object type=&quot;3&quot; unique_id=&quot;889919&quot;&gt;&lt;property id=&quot;20148&quot; value=&quot;5&quot;/&gt;&lt;property id=&quot;20300&quot; value=&quot;Slide 86 - &amp;quot;Security Challenges&amp;quot;&quot;/&gt;&lt;property id=&quot;20307&quot; value=&quot;930&quot;/&gt;&lt;/object&gt;&lt;object type=&quot;3&quot; unique_id=&quot;889920&quot;&gt;&lt;property id=&quot;20148&quot; value=&quot;5&quot;/&gt;&lt;property id=&quot;20300&quot; value=&quot;Slide 87 - &amp;quot;Privacy Challenges&amp;quot;&quot;/&gt;&lt;property id=&quot;20307&quot; value=&quot;931&quot;/&gt;&lt;/object&gt;&lt;object type=&quot;3&quot; unique_id=&quot;889921&quot;&gt;&lt;property id=&quot;20148&quot; value=&quot;5&quot;/&gt;&lt;property id=&quot;20300&quot; value=&quot;Slide 88 - &amp;quot;Let’s Recap&amp;quot;&quot;/&gt;&lt;property id=&quot;20307&quot; value=&quot;932&quot;/&gt;&lt;/object&gt;&lt;object type=&quot;3&quot; unique_id=&quot;889922&quot;&gt;&lt;property id=&quot;20148&quot; value=&quot;5&quot;/&gt;&lt;property id=&quot;20300&quot; value=&quot;Slide 89 - &amp;quot;Stakeholder Involvement Is Critical&amp;quot;&quot;/&gt;&lt;property id=&quot;20307&quot; value=&quot;933&quot;/&gt;&lt;/object&gt;&lt;object type=&quot;3&quot; unique_id=&quot;889923&quot;&gt;&lt;property id=&quot;20148&quot; value=&quot;5&quot;/&gt;&lt;property id=&quot;20300&quot; value=&quot;Slide 91 - &amp;quot;Exploratory Research—Vehicle Automation&amp;quot;&quot;/&gt;&lt;property id=&quot;20307&quot; value=&quot;934&quot;/&gt;&lt;/object&gt;&lt;object type=&quot;3&quot; unique_id=&quot;889924&quot;&gt;&lt;property id=&quot;20148&quot; value=&quot;5&quot;/&gt;&lt;property id=&quot;20300&quot; value=&quot;Slide 92 - &amp;quot;Topic 5 Wrap-up&amp;quot;&quot;/&gt;&lt;property id=&quot;20307&quot; value=&quot;935&quot;/&gt;&lt;/object&gt;&lt;object type=&quot;3&quot; unique_id=&quot;889925&quot;&gt;&lt;property id=&quot;20148&quot; value=&quot;5&quot;/&gt;&lt;property id=&quot;20300&quot; value=&quot;Slide 93 - &amp;quot;Course Wrap-up&amp;quot;&quot;/&gt;&lt;property id=&quot;20307&quot; value=&quot;936&quot;/&gt;&lt;/object&gt;&lt;object type=&quot;3&quot; unique_id=&quot;889928&quot;&gt;&lt;property id=&quot;20148&quot; value=&quot;5&quot;/&gt;&lt;property id=&quot;20300&quot; value=&quot;Slide 30 - &amp;quot;Environment Applications: AERIS&amp;quot;&quot;/&gt;&lt;property id=&quot;20307&quot; value=&quot;976&quot;/&gt;&lt;/object&gt;&lt;object type=&quot;3&quot; unique_id=&quot;889930&quot;&gt;&lt;property id=&quot;20148&quot; value=&quot;5&quot;/&gt;&lt;property id=&quot;20300&quot; value=&quot;Slide 40 - &amp;quot;Topic 3: Research Toward Implementation&amp;quot;&quot;/&gt;&lt;property id=&quot;20307&quot; value=&quot;978&quot;/&gt;&lt;/object&gt;&lt;object type=&quot;3&quot; unique_id=&quot;889931&quot;&gt;&lt;property id=&quot;20148&quot; value=&quot;5&quot;/&gt;&lt;property id=&quot;20300&quot; value=&quot;Slide 41 - &amp;quot;Topic 3: Research Toward Implementation&amp;quot;&quot;/&gt;&lt;property id=&quot;20307&quot; value=&quot;979&quot;/&gt;&lt;/object&gt;&lt;object type=&quot;3&quot; unique_id=&quot;889932&quot;&gt;&lt;property id=&quot;20148&quot; value=&quot;5&quot;/&gt;&lt;property id=&quot;20300&quot; value=&quot;Slide 42 - &amp;quot;Connected Vehicle Research Components&amp;quot;&quot;/&gt;&lt;property id=&quot;20307&quot; value=&quot;980&quot;/&gt;&lt;/object&gt;&lt;object type=&quot;3&quot; unique_id=&quot;889933&quot;&gt;&lt;property id=&quot;20148&quot; value=&quot;5&quot;/&gt;&lt;property id=&quot;20300&quot; value=&quot;Slide 43 - &amp;quot;Connected Vehicle Research: Application Component&amp;quot;&quot;/&gt;&lt;property id=&quot;20307&quot; value=&quot;981&quot;/&gt;&lt;/object&gt;&lt;object type=&quot;3&quot; unique_id=&quot;889934&quot;&gt;&lt;property id=&quot;20148&quot; value=&quot;5&quot;/&gt;&lt;property id=&quot;20300&quot; value=&quot;Slide 44 - &amp;quot;Connected Vehicle Research: Technology Component&amp;quot;&quot;/&gt;&lt;property id=&quot;20307&quot; value=&quot;982&quot;/&gt;&lt;/object&gt;&lt;object type=&quot;3&quot; unique_id=&quot;889935&quot;&gt;&lt;property id=&quot;20148&quot; value=&quot;5&quot;/&gt;&lt;property id=&quot;20300&quot; value=&quot;Slide 45 - &amp;quot;Connected Vehicle Research: Policy and Institutional Issues Component&amp;quot;&quot;/&gt;&lt;property id=&quot;20307&quot; value=&quot;983&quot;/&gt;&lt;/object&gt;&lt;object type=&quot;3&quot; unique_id=&quot;889936&quot;&gt;&lt;property id=&quot;20148&quot; value=&quot;5&quot;/&gt;&lt;property id=&quot;20300&quot; value=&quot;Slide 46 - &amp;quot;Let’s Recap&amp;quot;&quot;/&gt;&lt;property id=&quot;20307&quot; value=&quot;984&quot;/&gt;&lt;/object&gt;&lt;object type=&quot;3&quot; unique_id=&quot;889937&quot;&gt;&lt;property id=&quot;20148&quot; value=&quot;5&quot;/&gt;&lt;property id=&quot;20300&quot; value=&quot;Slide 47 - &amp;quot;Enabling Technologies&amp;quot;&quot;/&gt;&lt;property id=&quot;20307&quot; value=&quot;985&quot;/&gt;&lt;/object&gt;&lt;object type=&quot;3&quot; unique_id=&quot;889938&quot;&gt;&lt;property id=&quot;20148&quot; value=&quot;5&quot;/&gt;&lt;property id=&quot;20300&quot; value=&quot;Slide 48 - &amp;quot;Role of Equipment in Connected Vehicles&amp;quot;&quot;/&gt;&lt;property id=&quot;20307&quot; value=&quot;986&quot;/&gt;&lt;/object&gt;&lt;object type=&quot;3&quot; unique_id=&quot;889939&quot;&gt;&lt;property id=&quot;20148&quot; value=&quot;5&quot;/&gt;&lt;property id=&quot;20300&quot; value=&quot;Slide 49 - &amp;quot;Role of Data in Connected Vehicles&amp;quot;&quot;/&gt;&lt;property id=&quot;20307&quot; value=&quot;987&quot;/&gt;&lt;/object&gt;&lt;object type=&quot;3&quot; unique_id=&quot;889940&quot;&gt;&lt;property id=&quot;20148&quot; value=&quot;5&quot;/&gt;&lt;property id=&quot;20300&quot; value=&quot;Slide 50 - &amp;quot;Role of Standards in Connected Vehicles&amp;quot;&quot;/&gt;&lt;property id=&quot;20307&quot; value=&quot;988&quot;/&gt;&lt;/object&gt;&lt;object type=&quot;3&quot; unique_id=&quot;889941&quot;&gt;&lt;property id=&quot;20148&quot; value=&quot;5&quot;/&gt;&lt;property id=&quot;20300&quot; value=&quot;Slide 51 - &amp;quot;V2I Reference Implementation&amp;quot;&quot;/&gt;&lt;property id=&quot;20307&quot; value=&quot;989&quot;/&gt;&lt;/object&gt;&lt;object type=&quot;3&quot; unique_id=&quot;889942&quot;&gt;&lt;property id=&quot;20148&quot; value=&quot;5&quot;/&gt;&lt;property id=&quot;20300&quot; value=&quot;Slide 52 - &amp;quot;Let’s Recap&amp;quot;&quot;/&gt;&lt;property id=&quot;20307&quot; value=&quot;990&quot;/&gt;&lt;/object&gt;&lt;object type=&quot;3&quot; unique_id=&quot;889943&quot;&gt;&lt;property id=&quot;20148&quot; value=&quot;5&quot;/&gt;&lt;property id=&quot;20300&quot; value=&quot;Slide 53 - &amp;quot;Connected Vehicle Reference Implementation Architecture (CVRIA) Background and Purpose&amp;quot;&quot;/&gt;&lt;property id=&quot;20307&quot; value=&quot;992&quot;/&gt;&lt;/object&gt;&lt;object type=&quot;3&quot; unique_id=&quot;889944&quot;&gt;&lt;property id=&quot;20148&quot; value=&quot;5&quot;/&gt;&lt;property id=&quot;20300&quot; value=&quot;Slide 54 - &amp;quot;CVRIA Includes Multiple Views&amp;quot;&quot;/&gt;&lt;property id=&quot;20307&quot; value=&quot;993&quot;/&gt;&lt;/object&gt;&lt;object type=&quot;3&quot; unique_id=&quot;889945&quot;&gt;&lt;property id=&quot;20148&quot; value=&quot;5&quot;/&gt;&lt;property id=&quot;20300&quot; value=&quot;Slide 55 - &amp;quot;Centers / Back-office Physical Objects&amp;quot;&quot;/&gt;&lt;property id=&quot;20307&quot; value=&quot;995&quot;/&gt;&lt;/object&gt;&lt;object type=&quot;3&quot; unique_id=&quot;889946&quot;&gt;&lt;property id=&quot;20148&quot; value=&quot;5&quot;/&gt;&lt;property id=&quot;20300&quot; value=&quot;Slide 56 - &amp;quot;Field (13 Physical Objects)&amp;quot;&quot;/&gt;&lt;property id=&quot;20307&quot; value=&quot;996&quot;/&gt;&lt;/object&gt;&lt;object type=&quot;3&quot; unique_id=&quot;889947&quot;&gt;&lt;property id=&quot;20148&quot; value=&quot;5&quot;/&gt;&lt;property id=&quot;20300&quot; value=&quot;Slide 57 - &amp;quot;Vehicles (19 Physical Objects)&amp;quot;&quot;/&gt;&lt;property id=&quot;20307&quot; value=&quot;997&quot;/&gt;&lt;/object&gt;&lt;object type=&quot;3&quot; unique_id=&quot;889948&quot;&gt;&lt;property id=&quot;20148&quot; value=&quot;5&quot;/&gt;&lt;property id=&quot;20300&quot; value=&quot;Slide 58 - &amp;quot;Travelers (7 Physical Objects)&amp;quot;&quot;/&gt;&lt;property id=&quot;20307&quot; value=&quot;998&quot;/&gt;&lt;/object&gt;&lt;object type=&quot;3&quot; unique_id=&quot;889949&quot;&gt;&lt;property id=&quot;20148&quot; value=&quot;5&quot;/&gt;&lt;property id=&quot;20300&quot; value=&quot;Slide 59 - &amp;quot;Connected Vehicle Supporting Services&amp;quot;&quot;/&gt;&lt;property id=&quot;20307&quot; value=&quot;999&quot;/&gt;&lt;/object&gt;&lt;object type=&quot;3&quot; unique_id=&quot;889950&quot;&gt;&lt;property id=&quot;20148&quot; value=&quot;5&quot;/&gt;&lt;property id=&quot;20300&quot; value=&quot;Slide 60 - &amp;quot;Small Group Activity&amp;quot;&quot;/&gt;&lt;property id=&quot;20307&quot; value=&quot;1000&quot;/&gt;&lt;/object&gt;&lt;object type=&quot;3&quot; unique_id=&quot;889951&quot;&gt;&lt;property id=&quot;20148&quot; value=&quot;5&quot;/&gt;&lt;property id=&quot;20300&quot; value=&quot;Slide 63 - &amp;quot;Topic 3 Wrap-up&amp;quot;&quot;/&gt;&lt;property id=&quot;20307&quot; value=&quot;1001&quot;/&gt;&lt;/object&gt;&lt;object type=&quot;3&quot; unique_id=&quot;889952&quot;&gt;&lt;property id=&quot;20148&quot; value=&quot;5&quot;/&gt;&lt;property id=&quot;20300&quot; value=&quot;Slide 69 - &amp;quot;Southeast Michigan Test Bed—2014&amp;quot;&quot;/&gt;&lt;property id=&quot;20307&quot; value=&quot;973&quot;/&gt;&lt;/object&gt;&lt;object type=&quot;3&quot; unique_id=&quot;889953&quot;&gt;&lt;property id=&quot;20148&quot; value=&quot;5&quot;/&gt;&lt;property id=&quot;20300&quot; value=&quot;Slide 72 - &amp;quot;Path to Deployment&amp;quot;&quot;/&gt;&lt;property id=&quot;20307&quot; value=&quot;977&quot;/&gt;&lt;/object&gt;&lt;object type=&quot;3&quot; unique_id=&quot;889954&quot;&gt;&lt;property id=&quot;20148&quot; value=&quot;5&quot;/&gt;&lt;property id=&quot;20300&quot; value=&quot;Slide 84 - &amp;quot;Case Study: Fairfax County, Virginia&amp;quot;&quot;/&gt;&lt;property id=&quot;20307&quot; value=&quot;1002&quot;/&gt;&lt;/object&gt;&lt;object type=&quot;3&quot; unique_id=&quot;889955&quot;&gt;&lt;property id=&quot;20148&quot; value=&quot;5&quot;/&gt;&lt;property id=&quot;20300&quot; value=&quot;Slide 85 - &amp;quot;Case Study Analysis: Fairfax County, Virginia&amp;quot;&quot;/&gt;&lt;property id=&quot;20307&quot; value=&quot;1003&quot;/&gt;&lt;/object&gt;&lt;object type=&quot;3&quot; unique_id=&quot;889956&quot;&gt;&lt;property id=&quot;20148&quot; value=&quot;5&quot;/&gt;&lt;property id=&quot;20300&quot; value=&quot;Slide 83 - &amp;quot;NCHRP 03-101: Costs and Benefits of Public Sector Connected Vehicle Deployment&amp;quot;&quot;/&gt;&lt;property id=&quot;20307&quot; value=&quot;1004&quot;/&gt;&lt;/object&gt;&lt;object type=&quot;3&quot; unique_id=&quot;889957&quot;&gt;&lt;property id=&quot;20148&quot; value=&quot;5&quot;/&gt;&lt;property id=&quot;20300&quot; value=&quot;Slide 74 - &amp;quot;AASHTO Connected Vehicle Field Infrastructure Footprint Analysis&amp;quot;&quot;/&gt;&lt;property id=&quot;20307&quot; value=&quot;974&quot;/&gt;&lt;/object&gt;&lt;object type=&quot;3&quot; unique_id=&quot;889958&quot;&gt;&lt;property id=&quot;20148&quot; value=&quot;5&quot;/&gt;&lt;property id=&quot;20300&quot; value=&quot;Slide 90 - &amp;quot;FHWA Guidance on Infrastructure  Implementation 2015 &amp;quot;&quot;/&gt;&lt;property id=&quot;20307&quot; value=&quot;1005&quot;/&gt;&lt;/object&gt;&lt;object type=&quot;3&quot; unique_id=&quot;889960&quot;&gt;&lt;property id=&quot;20148&quot; value=&quot;5&quot;/&gt;&lt;property id=&quot;20300&quot; value=&quot;Slide 14 - &amp;quot;Connected Vehicle Communications Technology: Benefits and Challenges (continued)&amp;quot;&quot;/&gt;&lt;property id=&quot;20307&quot; value=&quot;1007&quot;/&gt;&lt;/object&gt;&lt;object type=&quot;3&quot; unique_id=&quot;889962&quot;&gt;&lt;property id=&quot;20148&quot; value=&quot;5&quot;/&gt;&lt;property id=&quot;20300&quot; value=&quot;Slide 31 - &amp;quot;Environment Applications: AERIS&amp;quot;&quot;/&gt;&lt;property id=&quot;20307&quot; value=&quot;1009&quot;/&gt;&lt;/object&gt;&lt;object type=&quot;3&quot; unique_id=&quot;889963&quot;&gt;&lt;property id=&quot;20148&quot; value=&quot;5&quot;/&gt;&lt;property id=&quot;20300&quot; value=&quot;Slide 32 - &amp;quot;Environment Applications: AERIS&amp;quot;&quot;/&gt;&lt;property id=&quot;20307&quot; value=&quot;1010&quot;/&gt;&lt;/object&gt;&lt;object type=&quot;3&quot; unique_id=&quot;889964&quot;&gt;&lt;property id=&quot;20148&quot; value=&quot;5&quot;/&gt;&lt;property id=&quot;20300&quot; value=&quot;Slide 62 - &amp;quot;Research Data Exchange&amp;quot;&quot;/&gt;&lt;property id=&quot;20307&quot; value=&quot;1011&quot;/&gt;&lt;/object&gt;&lt;object type=&quot;3&quot; unique_id=&quot;889965&quot;&gt;&lt;property id=&quot;20148&quot; value=&quot;5&quot;/&gt;&lt;property id=&quot;20300&quot; value=&quot;Slide 61 - &amp;quot;Small Group Activity&amp;quot;&quot;/&gt;&lt;property id=&quot;20307&quot; value=&quot;1012&quot;/&gt;&lt;/object&gt;&lt;object type=&quot;3&quot; unique_id=&quot;889966&quot;&gt;&lt;property id=&quot;20148&quot; value=&quot;5&quot;/&gt;&lt;property id=&quot;20300&quot; value=&quot;Slide 70 - &amp;quot;USDOT Connected Vehicle PlugFest&amp;quot;&quot;/&gt;&lt;property id=&quot;20307&quot; value=&quot;1006&quot;/&gt;&lt;/object&gt;&lt;object type=&quot;3&quot; unique_id=&quot;916788&quot;&gt;&lt;property id=&quot;20148&quot; value=&quot;5&quot;/&gt;&lt;property id=&quot;20300&quot; value=&quot;Slide 7 - &amp;quot;Transportation Challenges&amp;quot;&quot;/&gt;&lt;property id=&quot;20307&quot; value=&quot;1013&quot;/&gt;&lt;/object&gt;&lt;object type=&quot;3&quot; unique_id=&quot;916789&quot;&gt;&lt;property id=&quot;20148&quot; value=&quot;5&quot;/&gt;&lt;property id=&quot;20300&quot; value=&quot;Slide 8 - &amp;quot;Fully Connected Vehicles&amp;quot;&quot;/&gt;&lt;property id=&quot;20307&quot; value=&quot;1014&quot;/&gt;&lt;/object&gt;&lt;object type=&quot;3&quot; unique_id=&quot;916791&quot;&gt;&lt;property id=&quot;20148&quot; value=&quot;5&quot;/&gt;&lt;property id=&quot;20300&quot; value=&quot;Slide 25 - &amp;quot;Dynamic Mobility Applications&amp;quot;&quot;/&gt;&lt;property id=&quot;20307&quot; value=&quot;1015&quot;/&gt;&lt;/object&gt;&lt;object type=&quot;3&quot; unique_id=&quot;916792&quot;&gt;&lt;property id=&quot;20148&quot; value=&quot;5&quot;/&gt;&lt;property id=&quot;20300&quot; value=&quot;Slide 26 - &amp;quot;Dynamic Mobility Applications&amp;quot;&quot;/&gt;&lt;property id=&quot;20307&quot; value=&quot;1016&quot;/&gt;&lt;/object&gt;&lt;object type=&quot;3&quot; unique_id=&quot;916793&quot;&gt;&lt;property id=&quot;20148&quot; value=&quot;5&quot;/&gt;&lt;property id=&quot;20300&quot; value=&quot;Slide 27 - &amp;quot;Dynamic Mobility Applications&amp;quot;&quot;/&gt;&lt;property id=&quot;20307&quot; value=&quot;1017&quot;/&gt;&lt;/object&gt;&lt;object type=&quot;3&quot; unique_id=&quot;916794&quot;&gt;&lt;property id=&quot;20148&quot; value=&quot;5&quot;/&gt;&lt;property id=&quot;20300&quot; value=&quot;Slide 35 - &amp;quot;Environment Applications: Road Weather&amp;quot;&quot;/&gt;&lt;property id=&quot;20307&quot; value=&quot;1018&quot;/&gt;&lt;/object&gt;&lt;object type=&quot;3&quot; unique_id=&quot;916795&quot;&gt;&lt;property id=&quot;20148&quot; value=&quot;5&quot;/&gt;&lt;property id=&quot;20300&quot; value=&quot;Slide 75 - &amp;quot;Connected Vehicle Pilot Deployments&amp;quot;&quot;/&gt;&lt;property id=&quot;20307&quot; value=&quot;1019&quot;/&gt;&lt;/object&gt;&lt;/object&gt;&lt;object type=&quot;8&quot; unique_id=&quot;10064&quot;&gt;&lt;/object&gt;&lt;/object&gt;&lt;/database&gt;"/>
  <p:tag name="ISPRING_RESOURCE_PATHS_HASH_2" val="47cbce507054a86e6d9c9dd235399676879219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2_RITA Pincus-Bunch presentation IBEC 05 r2">
  <a:themeElements>
    <a:clrScheme name="Custom 1">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002D84"/>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 Pincus-Bunch presentation IBEC 05 r2">
  <a:themeElements>
    <a:clrScheme name="PPT Template">
      <a:dk1>
        <a:srgbClr val="000000"/>
      </a:dk1>
      <a:lt1>
        <a:srgbClr val="FFFFFF"/>
      </a:lt1>
      <a:dk2>
        <a:srgbClr val="7F7F7F"/>
      </a:dk2>
      <a:lt2>
        <a:srgbClr val="FFFFFF"/>
      </a:lt2>
      <a:accent1>
        <a:srgbClr val="E16A20"/>
      </a:accent1>
      <a:accent2>
        <a:srgbClr val="E19920"/>
      </a:accent2>
      <a:accent3>
        <a:srgbClr val="205194"/>
      </a:accent3>
      <a:accent4>
        <a:srgbClr val="159175"/>
      </a:accent4>
      <a:accent5>
        <a:srgbClr val="D51E3B"/>
      </a:accent5>
      <a:accent6>
        <a:srgbClr val="48C01B"/>
      </a:accent6>
      <a:hlink>
        <a:srgbClr val="65B0FF"/>
      </a:hlink>
      <a:folHlink>
        <a:srgbClr val="003D7D"/>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dirty="0" smtClean="0">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8703FB8B370645BB2983C490589D2D" ma:contentTypeVersion="0" ma:contentTypeDescription="Create a new document." ma:contentTypeScope="" ma:versionID="ee5b7b1cc03889abdc4d6b0b3d9f4c26">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E9FBD-86F9-4DCB-85D4-20DE74377EFA}">
  <ds:schemaRefs>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42A598EE-D1BA-4296-AFE0-709C06B8E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12EE20B-CB79-46C9-8399-A9E4A73E0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1475</Words>
  <Application>Microsoft Office PowerPoint</Application>
  <PresentationFormat>On-screen Show (4:3)</PresentationFormat>
  <Paragraphs>354</Paragraphs>
  <Slides>28</Slides>
  <Notes>22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42" baseType="lpstr">
      <vt:lpstr>Arial Unicode MS</vt:lpstr>
      <vt:lpstr>ＭＳ Ｐゴシック</vt:lpstr>
      <vt:lpstr>ＭＳ Ｐゴシック</vt:lpstr>
      <vt:lpstr>Arial</vt:lpstr>
      <vt:lpstr>Arial Black</vt:lpstr>
      <vt:lpstr>Calibri</vt:lpstr>
      <vt:lpstr>Tahoma</vt:lpstr>
      <vt:lpstr>Times New Roman</vt:lpstr>
      <vt:lpstr>Wingdings</vt:lpstr>
      <vt:lpstr>2_RITA Pincus-Bunch presentation IBEC 05 r2</vt:lpstr>
      <vt:lpstr>1_RITA Pincus-Bunch presentation IBEC 05 r2</vt:lpstr>
      <vt:lpstr>Custom Design</vt:lpstr>
      <vt:lpstr>8_RITA_Template_rev_2</vt:lpstr>
      <vt:lpstr>Visio</vt:lpstr>
      <vt:lpstr>PowerPoint Presentation</vt:lpstr>
      <vt:lpstr>Welcome</vt:lpstr>
      <vt:lpstr>Important Points</vt:lpstr>
      <vt:lpstr>Physical View</vt:lpstr>
      <vt:lpstr>BSM – Information Flow</vt:lpstr>
      <vt:lpstr>DSRC Basics – Broadcast Mode</vt:lpstr>
      <vt:lpstr>802.11 Parameters</vt:lpstr>
      <vt:lpstr>Radio Parameters</vt:lpstr>
      <vt:lpstr>802.11 Frame Parameters</vt:lpstr>
      <vt:lpstr>1609.4 Parameters</vt:lpstr>
      <vt:lpstr>Network Services (IEEE 1609.3)</vt:lpstr>
      <vt:lpstr>WSM example for Data </vt:lpstr>
      <vt:lpstr>Security Services (IEEE 1609.2)</vt:lpstr>
      <vt:lpstr>Security Profile</vt:lpstr>
      <vt:lpstr>Security Profile for Transmitting BSMs</vt:lpstr>
      <vt:lpstr>Security Profile for Receiving BSMs</vt:lpstr>
      <vt:lpstr>BSM Security Management Profile</vt:lpstr>
      <vt:lpstr>BSM Performance Requirements</vt:lpstr>
      <vt:lpstr>Time</vt:lpstr>
      <vt:lpstr>Location Service Performance (J2945/1 D5)</vt:lpstr>
      <vt:lpstr>Other Key Measurements for BSMs</vt:lpstr>
      <vt:lpstr>Path History</vt:lpstr>
      <vt:lpstr>Path Prediction</vt:lpstr>
      <vt:lpstr>Congestion Control, other Requirements</vt:lpstr>
      <vt:lpstr>Vehicle Situation Data Deposits</vt:lpstr>
      <vt:lpstr>Bundle Definition</vt:lpstr>
      <vt:lpstr>Bundle Definition, cont.</vt:lpstr>
      <vt:lpstr>Bundle Definition,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2014-03-11T17:20:28Z</dcterms:created>
  <dcterms:modified xsi:type="dcterms:W3CDTF">2015-12-14T16:28:23Z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0x010100668703FB8B370645BB2983C490589D2D</vt:lpwstr>
  </property>
</Properties>
</file>