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5.jpg" ContentType="image/jpg"/>
  <Override PartName="/ppt/media/image16.jpg" ContentType="image/jpg"/>
  <Override PartName="/ppt/media/image17.jpg" ContentType="image/jp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3" r:id="rId4"/>
    <p:sldMasterId id="2147483696" r:id="rId5"/>
    <p:sldMasterId id="2147483691" r:id="rId6"/>
    <p:sldMasterId id="2147483710" r:id="rId7"/>
  </p:sldMasterIdLst>
  <p:notesMasterIdLst>
    <p:notesMasterId r:id="rId37"/>
  </p:notesMasterIdLst>
  <p:handoutMasterIdLst>
    <p:handoutMasterId r:id="rId38"/>
  </p:handoutMasterIdLst>
  <p:sldIdLst>
    <p:sldId id="1043" r:id="rId8"/>
    <p:sldId id="1051" r:id="rId9"/>
    <p:sldId id="1131" r:id="rId10"/>
    <p:sldId id="1165" r:id="rId11"/>
    <p:sldId id="1132" r:id="rId12"/>
    <p:sldId id="1133" r:id="rId13"/>
    <p:sldId id="1098" r:id="rId14"/>
    <p:sldId id="1094" r:id="rId15"/>
    <p:sldId id="1095" r:id="rId16"/>
    <p:sldId id="1100" r:id="rId17"/>
    <p:sldId id="1151" r:id="rId18"/>
    <p:sldId id="1153" r:id="rId19"/>
    <p:sldId id="1103" r:id="rId20"/>
    <p:sldId id="1155" r:id="rId21"/>
    <p:sldId id="1104" r:id="rId22"/>
    <p:sldId id="1156" r:id="rId23"/>
    <p:sldId id="1157" r:id="rId24"/>
    <p:sldId id="1166" r:id="rId25"/>
    <p:sldId id="1167" r:id="rId26"/>
    <p:sldId id="1168" r:id="rId27"/>
    <p:sldId id="1169" r:id="rId28"/>
    <p:sldId id="1170" r:id="rId29"/>
    <p:sldId id="1171" r:id="rId30"/>
    <p:sldId id="1172" r:id="rId31"/>
    <p:sldId id="1173" r:id="rId32"/>
    <p:sldId id="1174" r:id="rId33"/>
    <p:sldId id="1175" r:id="rId34"/>
    <p:sldId id="1176" r:id="rId35"/>
    <p:sldId id="1177" r:id="rId36"/>
  </p:sldIdLst>
  <p:sldSz cx="9144000" cy="6858000" type="screen4x3"/>
  <p:notesSz cx="7010400" cy="9296400"/>
  <p:custDataLst>
    <p:tags r:id="rId39"/>
  </p:custDataLst>
  <p:defaultTextStyle>
    <a:defPPr>
      <a:defRPr lang="en-US"/>
    </a:defPPr>
    <a:lvl1pPr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29527B"/>
    <a:srgbClr val="1D4AA3"/>
    <a:srgbClr val="FF6600"/>
    <a:srgbClr val="003399"/>
    <a:srgbClr val="000066"/>
    <a:srgbClr val="000099"/>
    <a:srgbClr val="FFFFFF"/>
    <a:srgbClr val="F2F2F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0" autoAdjust="0"/>
    <p:restoredTop sz="84658" autoAdjust="0"/>
  </p:normalViewPr>
  <p:slideViewPr>
    <p:cSldViewPr snapToGrid="0">
      <p:cViewPr varScale="1">
        <p:scale>
          <a:sx n="63" d="100"/>
          <a:sy n="63" d="100"/>
        </p:scale>
        <p:origin x="1524" y="66"/>
      </p:cViewPr>
      <p:guideLst>
        <p:guide orient="horz" pos="2160"/>
        <p:guide pos="2880"/>
      </p:guideLst>
    </p:cSldViewPr>
  </p:slideViewPr>
  <p:outlineViewPr>
    <p:cViewPr>
      <p:scale>
        <a:sx n="50" d="100"/>
        <a:sy n="50" d="100"/>
      </p:scale>
      <p:origin x="0" y="0"/>
    </p:cViewPr>
  </p:outlineViewPr>
  <p:notesTextViewPr>
    <p:cViewPr>
      <p:scale>
        <a:sx n="75" d="100"/>
        <a:sy n="75" d="100"/>
      </p:scale>
      <p:origin x="0" y="0"/>
    </p:cViewPr>
  </p:notesTextViewPr>
  <p:sorterViewPr>
    <p:cViewPr>
      <p:scale>
        <a:sx n="100" d="100"/>
        <a:sy n="100" d="100"/>
      </p:scale>
      <p:origin x="0" y="4572"/>
    </p:cViewPr>
  </p:sorterViewPr>
  <p:notesViewPr>
    <p:cSldViewPr snapToGrid="0">
      <p:cViewPr>
        <p:scale>
          <a:sx n="100" d="100"/>
          <a:sy n="100" d="100"/>
        </p:scale>
        <p:origin x="-1456" y="2232"/>
      </p:cViewPr>
      <p:guideLst>
        <p:guide orient="horz" pos="2932"/>
        <p:guide pos="2212"/>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6" cy="465139"/>
          </a:xfrm>
          <a:prstGeom prst="rect">
            <a:avLst/>
          </a:prstGeom>
        </p:spPr>
        <p:txBody>
          <a:bodyPr vert="horz" wrap="square" lIns="91430" tIns="45716" rIns="91430" bIns="45716" numCol="1" anchor="t"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3" name="Date Placeholder 2"/>
          <p:cNvSpPr>
            <a:spLocks noGrp="1"/>
          </p:cNvSpPr>
          <p:nvPr>
            <p:ph type="dt" sz="quarter" idx="1"/>
          </p:nvPr>
        </p:nvSpPr>
        <p:spPr>
          <a:xfrm>
            <a:off x="3970339" y="0"/>
            <a:ext cx="3038476" cy="465139"/>
          </a:xfrm>
          <a:prstGeom prst="rect">
            <a:avLst/>
          </a:prstGeom>
        </p:spPr>
        <p:txBody>
          <a:bodyPr vert="horz" wrap="square" lIns="91430" tIns="45716" rIns="91430" bIns="45716" numCol="1" anchor="t" anchorCtr="0" compatLnSpc="1">
            <a:prstTxWarp prst="textNoShape">
              <a:avLst/>
            </a:prstTxWarp>
          </a:bodyPr>
          <a:lstStyle>
            <a:lvl1pPr algn="r">
              <a:defRPr sz="1200">
                <a:latin typeface="Arial" charset="0"/>
                <a:ea typeface="ＭＳ Ｐゴシック" charset="-128"/>
                <a:cs typeface="+mn-cs"/>
              </a:defRPr>
            </a:lvl1pPr>
          </a:lstStyle>
          <a:p>
            <a:pPr>
              <a:defRPr/>
            </a:pPr>
            <a:fld id="{947ED7FF-15B9-4B9B-842B-6E61517A0726}" type="datetime1">
              <a:rPr lang="en-US"/>
              <a:pPr>
                <a:defRPr/>
              </a:pPr>
              <a:t>12/14/2015</a:t>
            </a:fld>
            <a:endParaRPr lang="en-US" dirty="0"/>
          </a:p>
        </p:txBody>
      </p:sp>
      <p:sp>
        <p:nvSpPr>
          <p:cNvPr id="4" name="Footer Placeholder 3"/>
          <p:cNvSpPr>
            <a:spLocks noGrp="1"/>
          </p:cNvSpPr>
          <p:nvPr>
            <p:ph type="ftr" sz="quarter" idx="2"/>
          </p:nvPr>
        </p:nvSpPr>
        <p:spPr>
          <a:xfrm>
            <a:off x="0" y="8829674"/>
            <a:ext cx="3038476" cy="465139"/>
          </a:xfrm>
          <a:prstGeom prst="rect">
            <a:avLst/>
          </a:prstGeom>
        </p:spPr>
        <p:txBody>
          <a:bodyPr vert="horz" wrap="square" lIns="91430" tIns="45716" rIns="91430" bIns="45716" numCol="1" anchor="b"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5" name="Slide Number Placeholder 4"/>
          <p:cNvSpPr>
            <a:spLocks noGrp="1"/>
          </p:cNvSpPr>
          <p:nvPr>
            <p:ph type="sldNum" sz="quarter" idx="3"/>
          </p:nvPr>
        </p:nvSpPr>
        <p:spPr>
          <a:xfrm>
            <a:off x="3970339" y="8829674"/>
            <a:ext cx="3038476" cy="465139"/>
          </a:xfrm>
          <a:prstGeom prst="rect">
            <a:avLst/>
          </a:prstGeom>
        </p:spPr>
        <p:txBody>
          <a:bodyPr vert="horz" wrap="square" lIns="91430" tIns="45716" rIns="91430" bIns="45716" numCol="1" anchor="b" anchorCtr="0" compatLnSpc="1">
            <a:prstTxWarp prst="textNoShape">
              <a:avLst/>
            </a:prstTxWarp>
          </a:bodyPr>
          <a:lstStyle>
            <a:lvl1pPr algn="r">
              <a:defRPr sz="1200">
                <a:latin typeface="Arial" charset="0"/>
                <a:ea typeface="ＭＳ Ｐゴシック" charset="-128"/>
                <a:cs typeface="+mn-cs"/>
              </a:defRPr>
            </a:lvl1pPr>
          </a:lstStyle>
          <a:p>
            <a:pPr>
              <a:defRPr/>
            </a:pPr>
            <a:fld id="{1F220BB0-3D06-4C60-8AFB-3D45FA8C7EDB}" type="slidenum">
              <a:rPr lang="en-US"/>
              <a:pPr>
                <a:defRPr/>
              </a:pPr>
              <a:t>‹#›</a:t>
            </a:fld>
            <a:endParaRPr lang="en-US" dirty="0"/>
          </a:p>
        </p:txBody>
      </p:sp>
    </p:spTree>
    <p:extLst>
      <p:ext uri="{BB962C8B-B14F-4D97-AF65-F5344CB8AC3E}">
        <p14:creationId xmlns:p14="http://schemas.microsoft.com/office/powerpoint/2010/main" val="4156090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6" cy="465139"/>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defTabSz="931763">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7171" name="Rectangle 3"/>
          <p:cNvSpPr>
            <a:spLocks noGrp="1" noChangeArrowheads="1"/>
          </p:cNvSpPr>
          <p:nvPr>
            <p:ph type="dt" idx="1"/>
          </p:nvPr>
        </p:nvSpPr>
        <p:spPr bwMode="auto">
          <a:xfrm>
            <a:off x="3970339" y="0"/>
            <a:ext cx="3038476" cy="465139"/>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algn="r" defTabSz="931763">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1100" y="695325"/>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676" y="4416426"/>
            <a:ext cx="5607049" cy="4183062"/>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29674"/>
            <a:ext cx="3038476" cy="465139"/>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defTabSz="931763">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7175" name="Rectangle 7"/>
          <p:cNvSpPr>
            <a:spLocks noGrp="1" noChangeArrowheads="1"/>
          </p:cNvSpPr>
          <p:nvPr>
            <p:ph type="sldNum" sz="quarter" idx="5"/>
          </p:nvPr>
        </p:nvSpPr>
        <p:spPr bwMode="auto">
          <a:xfrm>
            <a:off x="3970339" y="8829674"/>
            <a:ext cx="3038476" cy="465139"/>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algn="r" defTabSz="931763">
              <a:defRPr sz="1200">
                <a:latin typeface="Arial" charset="0"/>
                <a:ea typeface="ＭＳ Ｐゴシック" charset="-128"/>
                <a:cs typeface="+mn-cs"/>
              </a:defRPr>
            </a:lvl1pPr>
          </a:lstStyle>
          <a:p>
            <a:pPr>
              <a:defRPr/>
            </a:pPr>
            <a:fld id="{D218E64E-9A33-4D5C-BAFD-FD3E918B2F20}" type="slidenum">
              <a:rPr lang="en-US"/>
              <a:pPr>
                <a:defRPr/>
              </a:pPr>
              <a:t>‹#›</a:t>
            </a:fld>
            <a:endParaRPr lang="en-US" dirty="0"/>
          </a:p>
        </p:txBody>
      </p:sp>
    </p:spTree>
    <p:extLst>
      <p:ext uri="{BB962C8B-B14F-4D97-AF65-F5344CB8AC3E}">
        <p14:creationId xmlns:p14="http://schemas.microsoft.com/office/powerpoint/2010/main" val="1537528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1pPr>
    <a:lvl2pPr marL="457200"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2pPr>
    <a:lvl3pPr marL="914400"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3pPr>
    <a:lvl4pPr marL="1371600"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4pPr>
    <a:lvl5pPr marL="1828800"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smtClean="0"/>
              <a:pPr>
                <a:defRPr/>
              </a:pPr>
              <a:t>1</a:t>
            </a:fld>
            <a:endParaRPr lang="en-US" dirty="0"/>
          </a:p>
        </p:txBody>
      </p:sp>
    </p:spTree>
    <p:extLst>
      <p:ext uri="{BB962C8B-B14F-4D97-AF65-F5344CB8AC3E}">
        <p14:creationId xmlns:p14="http://schemas.microsoft.com/office/powerpoint/2010/main" val="426287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10</a:t>
            </a:fld>
            <a:endParaRPr lang="en-US" dirty="0"/>
          </a:p>
        </p:txBody>
      </p:sp>
    </p:spTree>
    <p:extLst>
      <p:ext uri="{BB962C8B-B14F-4D97-AF65-F5344CB8AC3E}">
        <p14:creationId xmlns:p14="http://schemas.microsoft.com/office/powerpoint/2010/main" val="231641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11</a:t>
            </a:fld>
            <a:endParaRPr lang="en-US" dirty="0"/>
          </a:p>
        </p:txBody>
      </p:sp>
    </p:spTree>
    <p:extLst>
      <p:ext uri="{BB962C8B-B14F-4D97-AF65-F5344CB8AC3E}">
        <p14:creationId xmlns:p14="http://schemas.microsoft.com/office/powerpoint/2010/main" val="1799804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12</a:t>
            </a:fld>
            <a:endParaRPr lang="en-US" dirty="0"/>
          </a:p>
        </p:txBody>
      </p:sp>
    </p:spTree>
    <p:extLst>
      <p:ext uri="{BB962C8B-B14F-4D97-AF65-F5344CB8AC3E}">
        <p14:creationId xmlns:p14="http://schemas.microsoft.com/office/powerpoint/2010/main" val="1799804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13</a:t>
            </a:fld>
            <a:endParaRPr lang="en-US" dirty="0"/>
          </a:p>
        </p:txBody>
      </p:sp>
    </p:spTree>
    <p:extLst>
      <p:ext uri="{BB962C8B-B14F-4D97-AF65-F5344CB8AC3E}">
        <p14:creationId xmlns:p14="http://schemas.microsoft.com/office/powerpoint/2010/main" val="590032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14</a:t>
            </a:fld>
            <a:endParaRPr lang="en-US" dirty="0"/>
          </a:p>
        </p:txBody>
      </p:sp>
    </p:spTree>
    <p:extLst>
      <p:ext uri="{BB962C8B-B14F-4D97-AF65-F5344CB8AC3E}">
        <p14:creationId xmlns:p14="http://schemas.microsoft.com/office/powerpoint/2010/main" val="993205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15</a:t>
            </a:fld>
            <a:endParaRPr lang="en-US" dirty="0"/>
          </a:p>
        </p:txBody>
      </p:sp>
    </p:spTree>
    <p:extLst>
      <p:ext uri="{BB962C8B-B14F-4D97-AF65-F5344CB8AC3E}">
        <p14:creationId xmlns:p14="http://schemas.microsoft.com/office/powerpoint/2010/main" val="33112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16</a:t>
            </a:fld>
            <a:endParaRPr lang="en-US" dirty="0"/>
          </a:p>
        </p:txBody>
      </p:sp>
    </p:spTree>
    <p:extLst>
      <p:ext uri="{BB962C8B-B14F-4D97-AF65-F5344CB8AC3E}">
        <p14:creationId xmlns:p14="http://schemas.microsoft.com/office/powerpoint/2010/main" val="993205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17</a:t>
            </a:fld>
            <a:endParaRPr lang="en-US" dirty="0"/>
          </a:p>
        </p:txBody>
      </p:sp>
    </p:spTree>
    <p:extLst>
      <p:ext uri="{BB962C8B-B14F-4D97-AF65-F5344CB8AC3E}">
        <p14:creationId xmlns:p14="http://schemas.microsoft.com/office/powerpoint/2010/main" val="993205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smtClean="0"/>
              <a:pPr>
                <a:defRPr/>
              </a:pPr>
              <a:t>18</a:t>
            </a:fld>
            <a:endParaRPr lang="en-US" dirty="0"/>
          </a:p>
        </p:txBody>
      </p:sp>
    </p:spTree>
    <p:extLst>
      <p:ext uri="{BB962C8B-B14F-4D97-AF65-F5344CB8AC3E}">
        <p14:creationId xmlns:p14="http://schemas.microsoft.com/office/powerpoint/2010/main" val="3602648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Minimum</a:t>
            </a:r>
            <a:r>
              <a:rPr lang="en-US" baseline="0" dirty="0" smtClean="0"/>
              <a:t> performance …</a:t>
            </a:r>
            <a:endParaRPr lang="en-US" dirty="0"/>
          </a:p>
        </p:txBody>
      </p:sp>
      <p:sp>
        <p:nvSpPr>
          <p:cNvPr id="4" name="Slide Number Placeholder 3"/>
          <p:cNvSpPr>
            <a:spLocks noGrp="1"/>
          </p:cNvSpPr>
          <p:nvPr>
            <p:ph type="sldNum" sz="quarter" idx="10"/>
          </p:nvPr>
        </p:nvSpPr>
        <p:spPr/>
        <p:txBody>
          <a:bodyPr/>
          <a:lstStyle/>
          <a:p>
            <a:fld id="{5CE00700-A902-4F5F-B66A-C238E5599D03}" type="slidenum">
              <a:rPr lang="en-US" smtClean="0"/>
              <a:t>22</a:t>
            </a:fld>
            <a:endParaRPr lang="en-US" dirty="0"/>
          </a:p>
        </p:txBody>
      </p:sp>
    </p:spTree>
    <p:extLst>
      <p:ext uri="{BB962C8B-B14F-4D97-AF65-F5344CB8AC3E}">
        <p14:creationId xmlns:p14="http://schemas.microsoft.com/office/powerpoint/2010/main" val="332687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Autofit/>
          </a:bodyPr>
          <a:lstStyle/>
          <a:p>
            <a:endParaRPr lang="en-US" b="1" dirty="0"/>
          </a:p>
          <a:p>
            <a:pPr defTabSz="912937">
              <a:defRPr/>
            </a:pPr>
            <a:endParaRPr lang="en-US" dirty="0"/>
          </a:p>
        </p:txBody>
      </p:sp>
    </p:spTree>
    <p:extLst>
      <p:ext uri="{BB962C8B-B14F-4D97-AF65-F5344CB8AC3E}">
        <p14:creationId xmlns:p14="http://schemas.microsoft.com/office/powerpoint/2010/main" val="3183917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it passes – we give</a:t>
            </a:r>
            <a:r>
              <a:rPr lang="en-US" baseline="0" dirty="0" smtClean="0"/>
              <a:t> certification sticker…</a:t>
            </a:r>
            <a:endParaRPr lang="en-US" dirty="0"/>
          </a:p>
        </p:txBody>
      </p:sp>
      <p:sp>
        <p:nvSpPr>
          <p:cNvPr id="4" name="Slide Number Placeholder 3"/>
          <p:cNvSpPr>
            <a:spLocks noGrp="1"/>
          </p:cNvSpPr>
          <p:nvPr>
            <p:ph type="sldNum" sz="quarter" idx="10"/>
          </p:nvPr>
        </p:nvSpPr>
        <p:spPr/>
        <p:txBody>
          <a:bodyPr/>
          <a:lstStyle/>
          <a:p>
            <a:fld id="{5CE00700-A902-4F5F-B66A-C238E5599D03}" type="slidenum">
              <a:rPr lang="en-US" smtClean="0"/>
              <a:t>23</a:t>
            </a:fld>
            <a:endParaRPr lang="en-US" dirty="0"/>
          </a:p>
        </p:txBody>
      </p:sp>
    </p:spTree>
    <p:extLst>
      <p:ext uri="{BB962C8B-B14F-4D97-AF65-F5344CB8AC3E}">
        <p14:creationId xmlns:p14="http://schemas.microsoft.com/office/powerpoint/2010/main" val="521535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VSDD,</a:t>
            </a:r>
            <a:r>
              <a:rPr lang="en-US" baseline="0" dirty="0" smtClean="0"/>
              <a:t> TSDD change to spell out, change to messages.</a:t>
            </a:r>
          </a:p>
          <a:p>
            <a:r>
              <a:rPr lang="en-US" baseline="0" dirty="0" smtClean="0"/>
              <a:t>Over-the-air radio testing -&gt; clarify… radio capable if installed correctly. </a:t>
            </a:r>
          </a:p>
          <a:p>
            <a:r>
              <a:rPr lang="en-US" baseline="0" dirty="0" smtClean="0"/>
              <a:t>Add RSU 4.0 into title. RSU 4.0 Certification testing..</a:t>
            </a:r>
          </a:p>
          <a:p>
            <a:r>
              <a:rPr lang="en-US" baseline="0" dirty="0" smtClean="0"/>
              <a:t>Remove – software regression testing,</a:t>
            </a:r>
            <a:endParaRPr lang="en-US" dirty="0"/>
          </a:p>
        </p:txBody>
      </p:sp>
      <p:sp>
        <p:nvSpPr>
          <p:cNvPr id="4" name="Slide Number Placeholder 3"/>
          <p:cNvSpPr>
            <a:spLocks noGrp="1"/>
          </p:cNvSpPr>
          <p:nvPr>
            <p:ph type="sldNum" sz="quarter" idx="10"/>
          </p:nvPr>
        </p:nvSpPr>
        <p:spPr/>
        <p:txBody>
          <a:bodyPr/>
          <a:lstStyle/>
          <a:p>
            <a:fld id="{5CE00700-A902-4F5F-B66A-C238E5599D03}" type="slidenum">
              <a:rPr lang="en-US" smtClean="0"/>
              <a:t>25</a:t>
            </a:fld>
            <a:endParaRPr lang="en-US" dirty="0"/>
          </a:p>
        </p:txBody>
      </p:sp>
    </p:spTree>
    <p:extLst>
      <p:ext uri="{BB962C8B-B14F-4D97-AF65-F5344CB8AC3E}">
        <p14:creationId xmlns:p14="http://schemas.microsoft.com/office/powerpoint/2010/main" val="1003603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SAE J2945, IEEE 1609.2, .3, .4 are not complete and are </a:t>
            </a:r>
            <a:r>
              <a:rPr lang="en-US" baseline="0" dirty="0" smtClean="0"/>
              <a:t>being updated</a:t>
            </a:r>
            <a:r>
              <a:rPr lang="en-US" dirty="0" smtClean="0"/>
              <a:t>. </a:t>
            </a:r>
          </a:p>
          <a:p>
            <a:r>
              <a:rPr lang="en-US" dirty="0" smtClean="0"/>
              <a:t>* </a:t>
            </a:r>
            <a:r>
              <a:rPr lang="en-US" dirty="0" err="1" smtClean="0"/>
              <a:t>Prioratized</a:t>
            </a:r>
            <a:r>
              <a:rPr lang="en-US" baseline="0" dirty="0" smtClean="0"/>
              <a:t> for selected applications and most important interoperability aspects</a:t>
            </a:r>
          </a:p>
          <a:p>
            <a:r>
              <a:rPr lang="en-US" baseline="0" dirty="0" smtClean="0"/>
              <a:t>Message structured properly and valid content??</a:t>
            </a:r>
          </a:p>
          <a:p>
            <a:r>
              <a:rPr lang="en-US" baseline="0" dirty="0" smtClean="0"/>
              <a:t>?? Highlight the NOTE.</a:t>
            </a:r>
            <a:endParaRPr lang="en-US" dirty="0"/>
          </a:p>
        </p:txBody>
      </p:sp>
      <p:sp>
        <p:nvSpPr>
          <p:cNvPr id="4" name="Slide Number Placeholder 3"/>
          <p:cNvSpPr>
            <a:spLocks noGrp="1"/>
          </p:cNvSpPr>
          <p:nvPr>
            <p:ph type="sldNum" sz="quarter" idx="10"/>
          </p:nvPr>
        </p:nvSpPr>
        <p:spPr/>
        <p:txBody>
          <a:bodyPr/>
          <a:lstStyle/>
          <a:p>
            <a:fld id="{874AAB05-177A-49F9-8340-CE9970DF45D7}" type="slidenum">
              <a:rPr lang="en-US" smtClean="0"/>
              <a:t>27</a:t>
            </a:fld>
            <a:endParaRPr lang="en-US" dirty="0"/>
          </a:p>
        </p:txBody>
      </p:sp>
    </p:spTree>
    <p:extLst>
      <p:ext uri="{BB962C8B-B14F-4D97-AF65-F5344CB8AC3E}">
        <p14:creationId xmlns:p14="http://schemas.microsoft.com/office/powerpoint/2010/main" val="261297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3</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4</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5</a:t>
            </a:fld>
            <a:endParaRPr lang="en-US" dirty="0"/>
          </a:p>
        </p:txBody>
      </p:sp>
    </p:spTree>
    <p:extLst>
      <p:ext uri="{BB962C8B-B14F-4D97-AF65-F5344CB8AC3E}">
        <p14:creationId xmlns:p14="http://schemas.microsoft.com/office/powerpoint/2010/main" val="340131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r>
              <a:rPr lang="en-US" dirty="0" smtClean="0"/>
              <a:t>Transportation</a:t>
            </a:r>
            <a:r>
              <a:rPr lang="en-US" baseline="0" dirty="0" smtClean="0"/>
              <a:t> has passed the “Internet of Things” and has moved on to the Internet of Something Big</a:t>
            </a:r>
          </a:p>
          <a:p>
            <a:endParaRPr lang="en-US" baseline="0" dirty="0" smtClean="0"/>
          </a:p>
          <a:p>
            <a:r>
              <a:rPr lang="en-US" baseline="0" dirty="0" smtClean="0"/>
              <a:t>We are borrowing heavily on our experience of building important infrastructure on a continent-wide scale</a:t>
            </a:r>
          </a:p>
          <a:p>
            <a:r>
              <a:rPr lang="en-US" baseline="0" dirty="0" smtClean="0"/>
              <a:t>  - transcontinental railroad networks, Interstate Highway system, etc.</a:t>
            </a:r>
            <a:endParaRPr lang="en-US" dirty="0" smtClean="0"/>
          </a:p>
          <a:p>
            <a:endParaRPr lang="en-US" dirty="0" smtClean="0"/>
          </a:p>
          <a:p>
            <a:r>
              <a:rPr lang="en-US" dirty="0" smtClean="0"/>
              <a:t>Uniform deployment based</a:t>
            </a:r>
            <a:r>
              <a:rPr lang="en-US" baseline="0" dirty="0" smtClean="0"/>
              <a:t> on concepts developed in Southeast Michigan 2014 project.</a:t>
            </a:r>
          </a:p>
          <a:p>
            <a:endParaRPr lang="en-US" baseline="0" dirty="0" smtClean="0"/>
          </a:p>
          <a:p>
            <a:r>
              <a:rPr lang="en-US" baseline="0" dirty="0" smtClean="0"/>
              <a:t>Fundamental elements of the system will be interoperable.</a:t>
            </a:r>
          </a:p>
          <a:p>
            <a:endParaRPr lang="en-US" baseline="0" dirty="0" smtClean="0"/>
          </a:p>
          <a:p>
            <a:pPr marL="174689" indent="-174689">
              <a:buFont typeface="Arial" panose="020B0604020202020204" pitchFamily="34" charset="0"/>
              <a:buChar char="•"/>
            </a:pPr>
            <a:r>
              <a:rPr lang="en-US" baseline="0" dirty="0" smtClean="0"/>
              <a:t>Reference architecture for consistent implementations</a:t>
            </a:r>
          </a:p>
          <a:p>
            <a:pPr marL="174689" indent="-174689">
              <a:buFont typeface="Arial" panose="020B0604020202020204" pitchFamily="34" charset="0"/>
              <a:buChar char="•"/>
            </a:pPr>
            <a:r>
              <a:rPr lang="en-US" baseline="0" dirty="0" smtClean="0"/>
              <a:t>Consensus definitions, interpretation of standards for fundamental data elements</a:t>
            </a:r>
          </a:p>
          <a:p>
            <a:pPr marL="174689" indent="-174689">
              <a:buFont typeface="Arial" panose="020B0604020202020204" pitchFamily="34" charset="0"/>
              <a:buChar char="•"/>
            </a:pPr>
            <a:r>
              <a:rPr lang="en-US" baseline="0" dirty="0" smtClean="0"/>
              <a:t>Common communication security practice</a:t>
            </a:r>
          </a:p>
          <a:p>
            <a:pPr marL="174689" indent="-174689">
              <a:buFont typeface="Arial" panose="020B0604020202020204" pitchFamily="34" charset="0"/>
              <a:buChar char="•"/>
            </a:pPr>
            <a:endParaRPr lang="en-US" baseline="0" dirty="0" smtClean="0"/>
          </a:p>
          <a:p>
            <a:r>
              <a:rPr lang="en-US" baseline="0" dirty="0" smtClean="0"/>
              <a:t>Provide for the opportunity for a common experience, the ability to do more.</a:t>
            </a:r>
          </a:p>
          <a:p>
            <a:endParaRPr lang="en-US" baseline="0" dirty="0" smtClean="0"/>
          </a:p>
          <a:p>
            <a:r>
              <a:rPr lang="en-US" baseline="0" dirty="0" smtClean="0"/>
              <a:t>Goal is continent-wide deployment.  Everything in the testing is being developed to be deployed on a much larger scale.</a:t>
            </a:r>
          </a:p>
          <a:p>
            <a:endParaRPr lang="en-US" baseline="0" dirty="0" smtClean="0"/>
          </a:p>
          <a:p>
            <a:r>
              <a:rPr lang="en-US" dirty="0" smtClean="0"/>
              <a:t>Comments and critiques are welcome</a:t>
            </a:r>
          </a:p>
          <a:p>
            <a:endParaRPr lang="en-US" dirty="0" smtClean="0"/>
          </a:p>
        </p:txBody>
      </p:sp>
      <p:sp>
        <p:nvSpPr>
          <p:cNvPr id="4" name="Slide Number Placeholder 3"/>
          <p:cNvSpPr>
            <a:spLocks noGrp="1"/>
          </p:cNvSpPr>
          <p:nvPr>
            <p:ph type="sldNum" sz="quarter" idx="10"/>
          </p:nvPr>
        </p:nvSpPr>
        <p:spPr/>
        <p:txBody>
          <a:bodyPr/>
          <a:lstStyle/>
          <a:p>
            <a:fld id="{21656F07-D8FB-42C0-915E-82739E9EFA56}" type="slidenum">
              <a:rPr lang="en-US" smtClean="0"/>
              <a:t>6</a:t>
            </a:fld>
            <a:endParaRPr lang="en-US"/>
          </a:p>
        </p:txBody>
      </p:sp>
    </p:spTree>
    <p:extLst>
      <p:ext uri="{BB962C8B-B14F-4D97-AF65-F5344CB8AC3E}">
        <p14:creationId xmlns:p14="http://schemas.microsoft.com/office/powerpoint/2010/main" val="350038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7</a:t>
            </a:fld>
            <a:endParaRPr lang="en-US" dirty="0"/>
          </a:p>
        </p:txBody>
      </p:sp>
    </p:spTree>
    <p:extLst>
      <p:ext uri="{BB962C8B-B14F-4D97-AF65-F5344CB8AC3E}">
        <p14:creationId xmlns:p14="http://schemas.microsoft.com/office/powerpoint/2010/main" val="389184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8</a:t>
            </a:fld>
            <a:endParaRPr lang="en-US" dirty="0"/>
          </a:p>
        </p:txBody>
      </p:sp>
    </p:spTree>
    <p:extLst>
      <p:ext uri="{BB962C8B-B14F-4D97-AF65-F5344CB8AC3E}">
        <p14:creationId xmlns:p14="http://schemas.microsoft.com/office/powerpoint/2010/main" val="240384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smtClean="0"/>
              <a:pPr>
                <a:defRPr/>
              </a:pPr>
              <a:t>9</a:t>
            </a:fld>
            <a:endParaRPr lang="en-US" dirty="0"/>
          </a:p>
        </p:txBody>
      </p:sp>
    </p:spTree>
    <p:extLst>
      <p:ext uri="{BB962C8B-B14F-4D97-AF65-F5344CB8AC3E}">
        <p14:creationId xmlns:p14="http://schemas.microsoft.com/office/powerpoint/2010/main" val="31539985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023043"/>
          </a:xfr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grpSp>
        <p:nvGrpSpPr>
          <p:cNvPr id="5" name="Group 4"/>
          <p:cNvGrpSpPr/>
          <p:nvPr userDrawn="1"/>
        </p:nvGrpSpPr>
        <p:grpSpPr>
          <a:xfrm>
            <a:off x="7980347" y="185210"/>
            <a:ext cx="1097280" cy="1005840"/>
            <a:chOff x="7687859" y="1133606"/>
            <a:chExt cx="1188720" cy="1080205"/>
          </a:xfrm>
        </p:grpSpPr>
        <p:pic>
          <p:nvPicPr>
            <p:cNvPr id="6" name="Picture 2" descr="C:\Users\Javier Machado\Pictures\Work Pix\Eval Icon 05.jpg"/>
            <p:cNvPicPr>
              <a:picLocks noChangeAspect="1" noChangeArrowheads="1"/>
            </p:cNvPicPr>
            <p:nvPr/>
          </p:nvPicPr>
          <p:blipFill rotWithShape="1">
            <a:blip r:embed="rId2" cstate="email">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7687859" y="1133606"/>
              <a:ext cx="1188720" cy="10802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92871" y="1483148"/>
              <a:ext cx="419894" cy="495797"/>
            </a:xfrm>
            <a:prstGeom prst="rect">
              <a:avLst/>
            </a:prstGeom>
            <a:noFill/>
          </p:spPr>
          <p:txBody>
            <a:bodyPr wrap="square" rtlCol="0">
              <a:spAutoFit/>
            </a:bodyPr>
            <a:lstStyle/>
            <a:p>
              <a:pPr algn="ctr"/>
              <a:r>
                <a:rPr lang="en-US" sz="2400" b="1" i="0" dirty="0" smtClean="0">
                  <a:solidFill>
                    <a:schemeClr val="accent3"/>
                  </a:solidFill>
                  <a:latin typeface="Arial Black" panose="020B0A04020102020204" pitchFamily="34" charset="0"/>
                </a:rPr>
                <a:t>?</a:t>
              </a:r>
            </a:p>
          </p:txBody>
        </p:sp>
      </p:grpSp>
    </p:spTree>
    <p:extLst>
      <p:ext uri="{BB962C8B-B14F-4D97-AF65-F5344CB8AC3E}">
        <p14:creationId xmlns:p14="http://schemas.microsoft.com/office/powerpoint/2010/main" val="580164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46129" y="3694113"/>
            <a:ext cx="5349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eaLnBrk="1" hangingPunct="1">
              <a:defRPr/>
            </a:pPr>
            <a:endParaRPr lang="en-US" sz="1800" dirty="0" smtClean="0">
              <a:solidFill>
                <a:srgbClr val="000000"/>
              </a:solidFill>
              <a:latin typeface="Arial" pitchFamily="34" charset="0"/>
            </a:endParaRPr>
          </a:p>
        </p:txBody>
      </p:sp>
      <p:sp>
        <p:nvSpPr>
          <p:cNvPr id="8" name="Line 7"/>
          <p:cNvSpPr>
            <a:spLocks noChangeShapeType="1"/>
          </p:cNvSpPr>
          <p:nvPr userDrawn="1"/>
        </p:nvSpPr>
        <p:spPr bwMode="auto">
          <a:xfrm>
            <a:off x="533400" y="990600"/>
            <a:ext cx="82296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sz="2000" dirty="0">
              <a:solidFill>
                <a:srgbClr val="000000"/>
              </a:solidFill>
              <a:latin typeface="Tahoma" pitchFamily="34" charset="0"/>
              <a:ea typeface="MS PGothic" pitchFamily="34" charset="-128"/>
            </a:endParaRPr>
          </a:p>
        </p:txBody>
      </p:sp>
      <p:sp>
        <p:nvSpPr>
          <p:cNvPr id="9" name="Text Box 10"/>
          <p:cNvSpPr txBox="1">
            <a:spLocks noChangeArrowheads="1"/>
          </p:cNvSpPr>
          <p:nvPr userDrawn="1"/>
        </p:nvSpPr>
        <p:spPr bwMode="auto">
          <a:xfrm>
            <a:off x="8610600" y="6410331"/>
            <a:ext cx="38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algn="r" eaLnBrk="1" hangingPunct="1">
              <a:spcBef>
                <a:spcPct val="50000"/>
              </a:spcBef>
              <a:defRPr/>
            </a:pPr>
            <a:fld id="{D6CF446D-9B61-450E-A61B-F5F4C7154AB4}" type="slidenum">
              <a:rPr lang="en-US" sz="1200" smtClean="0">
                <a:solidFill>
                  <a:srgbClr val="000000"/>
                </a:solidFill>
                <a:latin typeface="Arial" pitchFamily="34" charset="0"/>
              </a:rPr>
              <a:pPr algn="r" eaLnBrk="1" hangingPunct="1">
                <a:spcBef>
                  <a:spcPct val="50000"/>
                </a:spcBef>
                <a:defRPr/>
              </a:pPr>
              <a:t>‹#›</a:t>
            </a:fld>
            <a:endParaRPr lang="en-US" sz="1200" dirty="0" smtClean="0">
              <a:solidFill>
                <a:srgbClr val="000000"/>
              </a:solidFill>
              <a:latin typeface="Arial" pitchFamily="34" charset="0"/>
            </a:endParaRPr>
          </a:p>
        </p:txBody>
      </p:sp>
      <p:sp>
        <p:nvSpPr>
          <p:cNvPr id="10" name="TextBox 12"/>
          <p:cNvSpPr txBox="1">
            <a:spLocks noChangeArrowheads="1"/>
          </p:cNvSpPr>
          <p:nvPr userDrawn="1"/>
        </p:nvSpPr>
        <p:spPr bwMode="auto">
          <a:xfrm>
            <a:off x="6400800" y="6477008"/>
            <a:ext cx="25146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a:lnSpc>
                <a:spcPts val="900"/>
              </a:lnSpc>
              <a:buFont typeface="Arial" pitchFamily="34" charset="0"/>
              <a:buNone/>
              <a:defRPr/>
            </a:pPr>
            <a:r>
              <a:rPr lang="en-US" sz="1000" b="1" dirty="0" smtClean="0">
                <a:solidFill>
                  <a:srgbClr val="000000"/>
                </a:solidFill>
                <a:latin typeface="Arial" pitchFamily="34" charset="0"/>
              </a:rPr>
              <a:t>U.S. Department of Transportation</a:t>
            </a:r>
          </a:p>
        </p:txBody>
      </p:sp>
      <p:pic>
        <p:nvPicPr>
          <p:cNvPr id="11" name="Picture 11" descr="Triscallion_Black"/>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72200" y="6430971"/>
            <a:ext cx="274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152400"/>
            <a:ext cx="8229600" cy="8080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19200"/>
            <a:ext cx="3657600" cy="609600"/>
          </a:xfrm>
          <a:solidFill>
            <a:srgbClr val="064E96"/>
          </a:solidFill>
          <a:ln>
            <a:solidFill>
              <a:schemeClr val="tx1"/>
            </a:solidFill>
          </a:ln>
        </p:spPr>
        <p:txBody>
          <a:bodyPr anchor="ctr"/>
          <a:lstStyle>
            <a:lvl1pPr marL="0" indent="0" algn="ctr">
              <a:buNone/>
              <a:defRPr sz="1400" b="1">
                <a:solidFill>
                  <a:schemeClr val="accent3"/>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36576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9" y="1219200"/>
            <a:ext cx="3660775" cy="609600"/>
          </a:xfrm>
          <a:solidFill>
            <a:srgbClr val="064E96"/>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9" y="1828801"/>
            <a:ext cx="3660775"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873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942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860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73533"/>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2" y="1585186"/>
            <a:ext cx="3008313" cy="4663214"/>
          </a:xfrm>
        </p:spPr>
        <p:txBody>
          <a:bodyPr/>
          <a:lstStyle>
            <a:lvl1pPr marL="0" indent="0">
              <a:buNone/>
              <a:defRPr sz="16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9477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Tree>
    <p:extLst>
      <p:ext uri="{BB962C8B-B14F-4D97-AF65-F5344CB8AC3E}">
        <p14:creationId xmlns:p14="http://schemas.microsoft.com/office/powerpoint/2010/main" val="3239374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29" indent="-210301">
              <a:defRPr/>
            </a:lvl1pPr>
            <a:lvl2pPr marL="594330">
              <a:defRPr/>
            </a:lvl2pPr>
            <a:lvl3pPr marL="804632">
              <a:defRPr/>
            </a:lvl3pPr>
            <a:lvl4pPr marL="1042365">
              <a:defRPr/>
            </a:lvl4pPr>
            <a:lvl5pPr marL="129838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0109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7"/>
            <a:ext cx="20574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207"/>
            <a:ext cx="6019800" cy="4983163"/>
          </a:xfrm>
        </p:spPr>
        <p:txBody>
          <a:bodyPr vert="eaVert"/>
          <a:lstStyle>
            <a:lvl1pPr marL="384029" indent="-210301">
              <a:defRPr/>
            </a:lvl1pPr>
            <a:lvl2pPr marL="594330">
              <a:defRPr/>
            </a:lvl2pPr>
            <a:lvl3pPr marL="804632">
              <a:defRPr/>
            </a:lvl3pPr>
            <a:lvl4pPr marL="1042365">
              <a:defRPr/>
            </a:lvl4pPr>
            <a:lvl5pPr marL="129838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703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640043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ITA TITLE SLI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2103120"/>
            <a:ext cx="9144000" cy="533400"/>
          </a:xfrm>
          <a:prstGeom prst="rect">
            <a:avLst/>
          </a:prstGeom>
        </p:spPr>
        <p:txBody>
          <a:bodyPr/>
          <a:lstStyle>
            <a:lvl1pPr algn="ctr">
              <a:buNone/>
              <a:defRPr sz="2800" b="0" baseline="0">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sp>
        <p:nvSpPr>
          <p:cNvPr id="9" name="Text Placeholder 3"/>
          <p:cNvSpPr>
            <a:spLocks noGrp="1"/>
          </p:cNvSpPr>
          <p:nvPr>
            <p:ph type="body" sz="quarter" idx="11"/>
          </p:nvPr>
        </p:nvSpPr>
        <p:spPr>
          <a:xfrm>
            <a:off x="0" y="3108960"/>
            <a:ext cx="9144000" cy="533400"/>
          </a:xfrm>
          <a:prstGeom prst="rect">
            <a:avLst/>
          </a:prstGeom>
        </p:spPr>
        <p:txBody>
          <a:bodyPr/>
          <a:lstStyle>
            <a:lvl1pPr algn="ctr">
              <a:buNone/>
              <a:defRPr sz="2800" b="1">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sp>
        <p:nvSpPr>
          <p:cNvPr id="12" name="Text Placeholder 3"/>
          <p:cNvSpPr>
            <a:spLocks noGrp="1"/>
          </p:cNvSpPr>
          <p:nvPr>
            <p:ph type="body" sz="quarter" idx="12"/>
          </p:nvPr>
        </p:nvSpPr>
        <p:spPr>
          <a:xfrm>
            <a:off x="0" y="4114800"/>
            <a:ext cx="9144000" cy="533400"/>
          </a:xfrm>
          <a:prstGeom prst="rect">
            <a:avLst/>
          </a:prstGeom>
        </p:spPr>
        <p:txBody>
          <a:bodyPr/>
          <a:lstStyle>
            <a:lvl1pPr algn="ctr">
              <a:buNone/>
              <a:defRPr sz="2000" b="0" baseline="0">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grpSp>
        <p:nvGrpSpPr>
          <p:cNvPr id="7" name="Group 6"/>
          <p:cNvGrpSpPr/>
          <p:nvPr userDrawn="1"/>
        </p:nvGrpSpPr>
        <p:grpSpPr>
          <a:xfrm>
            <a:off x="0" y="0"/>
            <a:ext cx="9144000" cy="6858000"/>
            <a:chOff x="2895600" y="-1066800"/>
            <a:chExt cx="9144000" cy="6858000"/>
          </a:xfrm>
          <a:noFill/>
        </p:grpSpPr>
        <p:sp>
          <p:nvSpPr>
            <p:cNvPr id="8" name="Rectangle 7"/>
            <p:cNvSpPr/>
            <p:nvPr userDrawn="1"/>
          </p:nvSpPr>
          <p:spPr bwMode="auto">
            <a:xfrm>
              <a:off x="2895600" y="-1066800"/>
              <a:ext cx="9144000" cy="6858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54"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pic>
          <p:nvPicPr>
            <p:cNvPr id="10" name="Picture 9" descr="ITS JPO_Header_Retina.jpg"/>
            <p:cNvPicPr>
              <a:picLocks noChangeAspect="1"/>
            </p:cNvPicPr>
            <p:nvPr userDrawn="1"/>
          </p:nvPicPr>
          <p:blipFill>
            <a:blip r:embed="rId2" cstate="print"/>
            <a:stretch>
              <a:fillRect/>
            </a:stretch>
          </p:blipFill>
          <p:spPr>
            <a:xfrm>
              <a:off x="2895600" y="-1066800"/>
              <a:ext cx="9144000" cy="822960"/>
            </a:xfrm>
            <a:prstGeom prst="rect">
              <a:avLst/>
            </a:prstGeom>
            <a:grpFill/>
          </p:spPr>
        </p:pic>
      </p:grpSp>
      <p:sp>
        <p:nvSpPr>
          <p:cNvPr id="14" name="Line 7"/>
          <p:cNvSpPr>
            <a:spLocks noChangeShapeType="1"/>
          </p:cNvSpPr>
          <p:nvPr userDrawn="1"/>
        </p:nvSpPr>
        <p:spPr bwMode="auto">
          <a:xfrm>
            <a:off x="182880" y="990600"/>
            <a:ext cx="877824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Tree>
    <p:extLst>
      <p:ext uri="{BB962C8B-B14F-4D97-AF65-F5344CB8AC3E}">
        <p14:creationId xmlns:p14="http://schemas.microsoft.com/office/powerpoint/2010/main" val="23527510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TA TITLE SLIDE!">
    <p:spTree>
      <p:nvGrpSpPr>
        <p:cNvPr id="1" name=""/>
        <p:cNvGrpSpPr/>
        <p:nvPr/>
      </p:nvGrpSpPr>
      <p:grpSpPr>
        <a:xfrm>
          <a:off x="0" y="0"/>
          <a:ext cx="0" cy="0"/>
          <a:chOff x="0" y="0"/>
          <a:chExt cx="0" cy="0"/>
        </a:xfrm>
      </p:grpSpPr>
      <p:sp>
        <p:nvSpPr>
          <p:cNvPr id="13" name="Rectangle 4"/>
          <p:cNvSpPr>
            <a:spLocks noGrp="1" noChangeArrowheads="1"/>
          </p:cNvSpPr>
          <p:nvPr>
            <p:ph type="title"/>
          </p:nvPr>
        </p:nvSpPr>
        <p:spPr bwMode="auto">
          <a:xfrm>
            <a:off x="2377439" y="1371600"/>
            <a:ext cx="649224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4" name="Content Placeholder 2"/>
          <p:cNvSpPr>
            <a:spLocks noGrp="1"/>
          </p:cNvSpPr>
          <p:nvPr>
            <p:ph idx="1"/>
          </p:nvPr>
        </p:nvSpPr>
        <p:spPr>
          <a:xfrm>
            <a:off x="2377442" y="2194560"/>
            <a:ext cx="6528123" cy="4572000"/>
          </a:xfrm>
          <a:prstGeom prst="rect">
            <a:avLst/>
          </a:prstGeo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780104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ITA TITLE SLIDE!">
    <p:spTree>
      <p:nvGrpSpPr>
        <p:cNvPr id="1" name=""/>
        <p:cNvGrpSpPr/>
        <p:nvPr/>
      </p:nvGrpSpPr>
      <p:grpSpPr>
        <a:xfrm>
          <a:off x="0" y="0"/>
          <a:ext cx="0" cy="0"/>
          <a:chOff x="0" y="0"/>
          <a:chExt cx="0" cy="0"/>
        </a:xfrm>
      </p:grpSpPr>
      <p:sp>
        <p:nvSpPr>
          <p:cNvPr id="13" name="Text Placeholder 15"/>
          <p:cNvSpPr>
            <a:spLocks noGrp="1"/>
          </p:cNvSpPr>
          <p:nvPr>
            <p:ph type="body" sz="quarter" idx="10"/>
          </p:nvPr>
        </p:nvSpPr>
        <p:spPr>
          <a:xfrm>
            <a:off x="182880" y="2743200"/>
            <a:ext cx="8778240" cy="1645920"/>
          </a:xfrm>
          <a:prstGeom prst="rect">
            <a:avLst/>
          </a:prstGeom>
        </p:spPr>
        <p:txBody>
          <a:bodyPr/>
          <a:lstStyle>
            <a:lvl1pPr marL="0" indent="0" algn="ctr">
              <a:buFont typeface="Arial" pitchFamily="34" charset="0"/>
              <a:buNone/>
              <a:defRPr sz="4000">
                <a:latin typeface="Arial Black" pitchFamily="34" charset="0"/>
              </a:defRPr>
            </a:lvl1pPr>
          </a:lstStyle>
          <a:p>
            <a:endParaRPr lang="en-US" sz="4000" dirty="0">
              <a:latin typeface="Arial Black" pitchFamily="34" charset="0"/>
            </a:endParaRPr>
          </a:p>
        </p:txBody>
      </p:sp>
      <p:sp>
        <p:nvSpPr>
          <p:cNvPr id="14" name="Text Placeholder 16"/>
          <p:cNvSpPr>
            <a:spLocks noGrp="1"/>
          </p:cNvSpPr>
          <p:nvPr>
            <p:ph type="body" sz="quarter" idx="11"/>
          </p:nvPr>
        </p:nvSpPr>
        <p:spPr>
          <a:xfrm>
            <a:off x="182880" y="5196447"/>
            <a:ext cx="8778240" cy="365760"/>
          </a:xfrm>
          <a:prstGeom prst="rect">
            <a:avLst/>
          </a:prstGeom>
        </p:spPr>
        <p:txBody>
          <a:bodyPr/>
          <a:lstStyle>
            <a:lvl1pPr marL="0" indent="0" algn="ctr">
              <a:buFont typeface="Arial" pitchFamily="34" charset="0"/>
              <a:buNone/>
              <a:defRPr sz="2800" b="1">
                <a:latin typeface="Arial" pitchFamily="34" charset="0"/>
                <a:cs typeface="Arial" pitchFamily="34" charset="0"/>
              </a:defRPr>
            </a:lvl1pPr>
          </a:lstStyle>
          <a:p>
            <a:endParaRPr lang="en-US" dirty="0"/>
          </a:p>
        </p:txBody>
      </p:sp>
      <p:sp>
        <p:nvSpPr>
          <p:cNvPr id="15" name="Text Placeholder 16"/>
          <p:cNvSpPr>
            <a:spLocks noGrp="1"/>
          </p:cNvSpPr>
          <p:nvPr>
            <p:ph type="body" sz="quarter" idx="12"/>
          </p:nvPr>
        </p:nvSpPr>
        <p:spPr>
          <a:xfrm>
            <a:off x="182880" y="5720553"/>
            <a:ext cx="8778240" cy="365760"/>
          </a:xfrm>
          <a:prstGeom prst="rect">
            <a:avLst/>
          </a:prstGeom>
        </p:spPr>
        <p:txBody>
          <a:bodyPr/>
          <a:lstStyle>
            <a:lvl1pPr marL="0" indent="0" algn="ctr">
              <a:buFont typeface="Arial" pitchFamily="34" charset="0"/>
              <a:buNone/>
              <a:defRPr sz="2000" b="0">
                <a:latin typeface="Arial" pitchFamily="34" charset="0"/>
                <a:cs typeface="Arial" pitchFamily="34" charset="0"/>
              </a:defRPr>
            </a:lvl1pPr>
          </a:lstStyle>
          <a:p>
            <a:endParaRPr lang="en-US" dirty="0"/>
          </a:p>
        </p:txBody>
      </p:sp>
      <p:pic>
        <p:nvPicPr>
          <p:cNvPr id="10" name="Picture 9" descr="Speed Warning"/>
          <p:cNvPicPr>
            <a:picLocks noChangeArrowheads="1"/>
          </p:cNvPicPr>
          <p:nvPr userDrawn="1"/>
        </p:nvPicPr>
        <p:blipFill rotWithShape="1">
          <a:blip r:embed="rId2" cstate="email">
            <a:clrChange>
              <a:clrFrom>
                <a:srgbClr val="6494CE"/>
              </a:clrFrom>
              <a:clrTo>
                <a:srgbClr val="6494CE">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1226321" y="6226056"/>
            <a:ext cx="2121498" cy="640080"/>
          </a:xfrm>
          <a:prstGeom prst="rect">
            <a:avLst/>
          </a:prstGeom>
          <a:solidFill>
            <a:srgbClr val="5E91CC"/>
          </a:solidFill>
          <a:ln>
            <a:noFill/>
          </a:ln>
        </p:spPr>
      </p:pic>
      <p:sp>
        <p:nvSpPr>
          <p:cNvPr id="11" name="Rectangle 10"/>
          <p:cNvSpPr/>
          <p:nvPr userDrawn="1"/>
        </p:nvSpPr>
        <p:spPr>
          <a:xfrm>
            <a:off x="1198941" y="6226932"/>
            <a:ext cx="7945060" cy="640080"/>
          </a:xfrm>
          <a:prstGeom prst="rect">
            <a:avLst/>
          </a:prstGeom>
          <a:gradFill flip="none" rotWithShape="1">
            <a:gsLst>
              <a:gs pos="0">
                <a:schemeClr val="accent5">
                  <a:lumMod val="38000"/>
                </a:schemeClr>
              </a:gs>
              <a:gs pos="50000">
                <a:schemeClr val="accent5">
                  <a:lumMod val="83000"/>
                  <a:lumOff val="17000"/>
                </a:schemeClr>
              </a:gs>
              <a:gs pos="100000">
                <a:schemeClr val="accent1">
                  <a:lumMod val="60000"/>
                  <a:lumOff val="4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 name="Rectangle 15"/>
          <p:cNvSpPr/>
          <p:nvPr userDrawn="1"/>
        </p:nvSpPr>
        <p:spPr>
          <a:xfrm flipH="1">
            <a:off x="-3442" y="6224178"/>
            <a:ext cx="1645920" cy="640080"/>
          </a:xfrm>
          <a:prstGeom prst="rect">
            <a:avLst/>
          </a:prstGeom>
          <a:gradFill>
            <a:gsLst>
              <a:gs pos="0">
                <a:schemeClr val="accent5">
                  <a:lumMod val="38000"/>
                </a:schemeClr>
              </a:gs>
              <a:gs pos="50000">
                <a:schemeClr val="accent5">
                  <a:lumMod val="83000"/>
                  <a:lumOff val="17000"/>
                </a:schemeClr>
              </a:gs>
              <a:gs pos="100000">
                <a:schemeClr val="accent1">
                  <a:lumMod val="60000"/>
                  <a:lumOff val="40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12" name="Group 11"/>
          <p:cNvGrpSpPr/>
          <p:nvPr userDrawn="1"/>
        </p:nvGrpSpPr>
        <p:grpSpPr>
          <a:xfrm>
            <a:off x="0" y="0"/>
            <a:ext cx="9144000" cy="6858000"/>
            <a:chOff x="2895600" y="-1066800"/>
            <a:chExt cx="9144000" cy="6858000"/>
          </a:xfrm>
          <a:noFill/>
        </p:grpSpPr>
        <p:sp>
          <p:nvSpPr>
            <p:cNvPr id="17" name="Rectangle 16"/>
            <p:cNvSpPr/>
            <p:nvPr userDrawn="1"/>
          </p:nvSpPr>
          <p:spPr bwMode="auto">
            <a:xfrm>
              <a:off x="2895600" y="-1066800"/>
              <a:ext cx="9144000" cy="6858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54"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pic>
          <p:nvPicPr>
            <p:cNvPr id="20" name="Picture 19" descr="ITS JPO_Header_Retina.jpg"/>
            <p:cNvPicPr>
              <a:picLocks noChangeAspect="1"/>
            </p:cNvPicPr>
            <p:nvPr userDrawn="1"/>
          </p:nvPicPr>
          <p:blipFill>
            <a:blip r:embed="rId4" cstate="print"/>
            <a:stretch>
              <a:fillRect/>
            </a:stretch>
          </p:blipFill>
          <p:spPr>
            <a:xfrm>
              <a:off x="2895600" y="-1066800"/>
              <a:ext cx="9144000" cy="822960"/>
            </a:xfrm>
            <a:prstGeom prst="rect">
              <a:avLst/>
            </a:prstGeom>
            <a:grpFill/>
          </p:spPr>
        </p:pic>
      </p:grpSp>
      <p:sp>
        <p:nvSpPr>
          <p:cNvPr id="21" name="Line 7"/>
          <p:cNvSpPr>
            <a:spLocks noChangeShapeType="1"/>
          </p:cNvSpPr>
          <p:nvPr userDrawn="1"/>
        </p:nvSpPr>
        <p:spPr bwMode="auto">
          <a:xfrm>
            <a:off x="182880" y="990600"/>
            <a:ext cx="877824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Tree>
    <p:extLst>
      <p:ext uri="{BB962C8B-B14F-4D97-AF65-F5344CB8AC3E}">
        <p14:creationId xmlns:p14="http://schemas.microsoft.com/office/powerpoint/2010/main" val="5335639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TA TITLE SLI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2103120"/>
            <a:ext cx="9144000" cy="533400"/>
          </a:xfrm>
          <a:prstGeom prst="rect">
            <a:avLst/>
          </a:prstGeom>
        </p:spPr>
        <p:txBody>
          <a:bodyPr/>
          <a:lstStyle>
            <a:lvl1pPr algn="ctr">
              <a:buNone/>
              <a:defRPr sz="2800" b="0" baseline="0">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sp>
        <p:nvSpPr>
          <p:cNvPr id="9" name="Text Placeholder 3"/>
          <p:cNvSpPr>
            <a:spLocks noGrp="1"/>
          </p:cNvSpPr>
          <p:nvPr>
            <p:ph type="body" sz="quarter" idx="11"/>
          </p:nvPr>
        </p:nvSpPr>
        <p:spPr>
          <a:xfrm>
            <a:off x="0" y="3108960"/>
            <a:ext cx="9144000" cy="533400"/>
          </a:xfrm>
          <a:prstGeom prst="rect">
            <a:avLst/>
          </a:prstGeom>
        </p:spPr>
        <p:txBody>
          <a:bodyPr/>
          <a:lstStyle>
            <a:lvl1pPr algn="ctr">
              <a:buNone/>
              <a:defRPr sz="2800" b="1">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sp>
        <p:nvSpPr>
          <p:cNvPr id="12" name="Text Placeholder 3"/>
          <p:cNvSpPr>
            <a:spLocks noGrp="1"/>
          </p:cNvSpPr>
          <p:nvPr>
            <p:ph type="body" sz="quarter" idx="12"/>
          </p:nvPr>
        </p:nvSpPr>
        <p:spPr>
          <a:xfrm>
            <a:off x="0" y="4114800"/>
            <a:ext cx="9144000" cy="533400"/>
          </a:xfrm>
          <a:prstGeom prst="rect">
            <a:avLst/>
          </a:prstGeom>
        </p:spPr>
        <p:txBody>
          <a:bodyPr/>
          <a:lstStyle>
            <a:lvl1pPr algn="ctr">
              <a:buNone/>
              <a:defRPr sz="2000" b="0" baseline="0">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grpSp>
        <p:nvGrpSpPr>
          <p:cNvPr id="7" name="Group 6"/>
          <p:cNvGrpSpPr/>
          <p:nvPr userDrawn="1"/>
        </p:nvGrpSpPr>
        <p:grpSpPr>
          <a:xfrm>
            <a:off x="0" y="0"/>
            <a:ext cx="9144000" cy="6858000"/>
            <a:chOff x="2895600" y="-1066800"/>
            <a:chExt cx="9144000" cy="6858000"/>
          </a:xfrm>
          <a:noFill/>
        </p:grpSpPr>
        <p:sp>
          <p:nvSpPr>
            <p:cNvPr id="8" name="Rectangle 7"/>
            <p:cNvSpPr/>
            <p:nvPr userDrawn="1"/>
          </p:nvSpPr>
          <p:spPr bwMode="auto">
            <a:xfrm>
              <a:off x="2895600" y="-1066800"/>
              <a:ext cx="9144000" cy="6858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54"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pic>
          <p:nvPicPr>
            <p:cNvPr id="10" name="Picture 9" descr="ITS JPO_Header_Retina.jpg"/>
            <p:cNvPicPr>
              <a:picLocks noChangeAspect="1"/>
            </p:cNvPicPr>
            <p:nvPr userDrawn="1"/>
          </p:nvPicPr>
          <p:blipFill>
            <a:blip r:embed="rId2" cstate="print"/>
            <a:stretch>
              <a:fillRect/>
            </a:stretch>
          </p:blipFill>
          <p:spPr>
            <a:xfrm>
              <a:off x="2895600" y="-1066800"/>
              <a:ext cx="9144000" cy="822960"/>
            </a:xfrm>
            <a:prstGeom prst="rect">
              <a:avLst/>
            </a:prstGeom>
            <a:grpFill/>
          </p:spPr>
        </p:pic>
      </p:grpSp>
      <p:sp>
        <p:nvSpPr>
          <p:cNvPr id="14" name="Line 7"/>
          <p:cNvSpPr>
            <a:spLocks noChangeShapeType="1"/>
          </p:cNvSpPr>
          <p:nvPr userDrawn="1"/>
        </p:nvSpPr>
        <p:spPr bwMode="auto">
          <a:xfrm>
            <a:off x="182880" y="990600"/>
            <a:ext cx="877824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5400"/>
            <a:ext cx="8229600" cy="4525963"/>
          </a:xfrm>
          <a:prstGeom prst="rect">
            <a:avLst/>
          </a:prstGeom>
          <a:noFill/>
          <a:ln w="9525">
            <a:noFill/>
            <a:miter lim="800000"/>
            <a:headEnd/>
            <a:tailEnd/>
          </a:ln>
        </p:spPr>
        <p:txBody>
          <a:bodyPr/>
          <a:lstStyle>
            <a:lvl1pPr marL="384029" indent="-210301" algn="l" rtl="0" eaLnBrk="0" fontAlgn="base" hangingPunct="0">
              <a:spcBef>
                <a:spcPct val="20000"/>
              </a:spcBef>
              <a:spcAft>
                <a:spcPct val="0"/>
              </a:spcAft>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defRPr lang="en-US" sz="1600" dirty="0" smtClean="0">
                <a:solidFill>
                  <a:schemeClr val="tx1"/>
                </a:solidFill>
                <a:latin typeface="+mn-lt"/>
                <a:ea typeface="+mn-ea"/>
                <a:cs typeface="+mn-cs"/>
              </a:defRPr>
            </a:lvl3pPr>
            <a:lvl4pPr marL="1060651"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08"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49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4130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noFill/>
            <a:miter lim="800000"/>
            <a:headEnd/>
            <a:tailEnd/>
          </a:ln>
        </p:spPr>
        <p:txBody>
          <a:bodyPr/>
          <a:lstStyle>
            <a:lvl1pPr marL="384029" indent="-210301" algn="l" rtl="0" eaLnBrk="0" fontAlgn="base" hangingPunct="0">
              <a:spcBef>
                <a:spcPct val="20000"/>
              </a:spcBef>
              <a:spcAft>
                <a:spcPct val="0"/>
              </a:spcAft>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defRPr lang="en-US" sz="1600" dirty="0" smtClean="0">
                <a:solidFill>
                  <a:schemeClr val="tx1"/>
                </a:solidFill>
                <a:latin typeface="+mn-lt"/>
                <a:ea typeface="+mn-ea"/>
                <a:cs typeface="+mn-cs"/>
              </a:defRPr>
            </a:lvl3pPr>
            <a:lvl4pPr marL="1060651"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08"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9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2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14785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29" indent="-210301" algn="l" rtl="0" eaLnBrk="0" fontAlgn="base" hangingPunct="0">
              <a:spcBef>
                <a:spcPct val="20000"/>
              </a:spcBef>
              <a:spcAft>
                <a:spcPct val="0"/>
              </a:spcAft>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defRPr lang="en-US" sz="1600" dirty="0" smtClean="0">
                <a:solidFill>
                  <a:schemeClr val="tx1"/>
                </a:solidFill>
                <a:latin typeface="+mn-lt"/>
                <a:ea typeface="+mn-ea"/>
                <a:cs typeface="+mn-cs"/>
              </a:defRPr>
            </a:lvl3pPr>
            <a:lvl4pPr marL="1060651"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08"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29" indent="-210301" algn="l" rtl="0" eaLnBrk="0" fontAlgn="base" hangingPunct="0">
              <a:spcBef>
                <a:spcPct val="20000"/>
              </a:spcBef>
              <a:spcAft>
                <a:spcPct val="0"/>
              </a:spcAft>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defRPr lang="en-US" sz="1600" dirty="0" smtClean="0">
                <a:solidFill>
                  <a:schemeClr val="tx1"/>
                </a:solidFill>
                <a:latin typeface="+mn-lt"/>
                <a:ea typeface="+mn-ea"/>
                <a:cs typeface="+mn-cs"/>
              </a:defRPr>
            </a:lvl3pPr>
            <a:lvl4pPr marL="1060651"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08"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0820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8.jpe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custDataLst>
              <p:tags r:id="rId3"/>
            </p:custDataLst>
          </p:nvPr>
        </p:nvSpPr>
        <p:spPr>
          <a:xfrm>
            <a:off x="182880" y="1018498"/>
            <a:ext cx="8778240" cy="4572000"/>
          </a:xfrm>
          <a:prstGeom prst="rect">
            <a:avLst/>
          </a:prstGeom>
          <a:gradFill>
            <a:gsLst>
              <a:gs pos="0">
                <a:schemeClr val="bg1"/>
              </a:gs>
              <a:gs pos="51000">
                <a:srgbClr val="F9F9F9"/>
              </a:gs>
              <a:gs pos="100000">
                <a:schemeClr val="bg1">
                  <a:lumMod val="9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b="1" i="0" u="none" dirty="0">
              <a:cs typeface="Arial" pitchFamily="34" charset="0"/>
            </a:endParaRPr>
          </a:p>
        </p:txBody>
      </p:sp>
      <p:pic>
        <p:nvPicPr>
          <p:cNvPr id="12" name="Picture 2" descr="C:\Users\Javier Machado\Pictures\Work Pix\Hands Raised 19.jpg"/>
          <p:cNvPicPr>
            <a:picLocks noChangeAspect="1" noChangeArrowheads="1"/>
          </p:cNvPicPr>
          <p:nvPr userDrawn="1"/>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25115" y="2737572"/>
            <a:ext cx="7193048" cy="4114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Javier Machado\Pictures\Downloaded Pix\rural8.jpg"/>
          <p:cNvPicPr>
            <a:picLocks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bwMode="auto">
          <a:xfrm>
            <a:off x="182880" y="137632"/>
            <a:ext cx="8778240" cy="8229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182880" y="137632"/>
            <a:ext cx="8778240" cy="822960"/>
          </a:xfrm>
          <a:prstGeom prst="rect">
            <a:avLst/>
          </a:prstGeom>
          <a:gradFill>
            <a:gsLst>
              <a:gs pos="0">
                <a:schemeClr val="bg1">
                  <a:alpha val="0"/>
                  <a:lumMod val="95000"/>
                </a:schemeClr>
              </a:gs>
              <a:gs pos="100000">
                <a:schemeClr val="bg1">
                  <a:lumMod val="95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354" rtl="0" eaLnBrk="1" fontAlgn="base" latinLnBrk="0" hangingPunct="1">
              <a:lnSpc>
                <a:spcPct val="100000"/>
              </a:lnSpc>
              <a:spcBef>
                <a:spcPct val="0"/>
              </a:spcBef>
              <a:spcAft>
                <a:spcPct val="0"/>
              </a:spcAft>
              <a:buClrTx/>
              <a:buSzTx/>
              <a:buFontTx/>
              <a:buNone/>
              <a:tabLst/>
            </a:pPr>
            <a:endParaRPr lang="en-US" sz="1400" dirty="0" smtClean="0">
              <a:latin typeface="Arial" charset="0"/>
            </a:endParaRPr>
          </a:p>
        </p:txBody>
      </p:sp>
      <p:sp>
        <p:nvSpPr>
          <p:cNvPr id="1026" name="Rectangle 3"/>
          <p:cNvSpPr>
            <a:spLocks noGrp="1" noChangeArrowheads="1"/>
          </p:cNvSpPr>
          <p:nvPr>
            <p:ph type="body" idx="1"/>
          </p:nvPr>
        </p:nvSpPr>
        <p:spPr bwMode="auto">
          <a:xfrm>
            <a:off x="457200" y="109728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7" name="Rectangle 4"/>
          <p:cNvSpPr>
            <a:spLocks noGrp="1" noChangeArrowheads="1"/>
          </p:cNvSpPr>
          <p:nvPr>
            <p:ph type="title"/>
          </p:nvPr>
        </p:nvSpPr>
        <p:spPr bwMode="auto">
          <a:xfrm>
            <a:off x="457200" y="18288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4103" name="Line 7"/>
          <p:cNvSpPr>
            <a:spLocks noChangeShapeType="1"/>
          </p:cNvSpPr>
          <p:nvPr/>
        </p:nvSpPr>
        <p:spPr bwMode="auto">
          <a:xfrm>
            <a:off x="182880" y="990600"/>
            <a:ext cx="877824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
        <p:nvSpPr>
          <p:cNvPr id="13" name="Text Box 10"/>
          <p:cNvSpPr txBox="1">
            <a:spLocks noChangeArrowheads="1"/>
          </p:cNvSpPr>
          <p:nvPr userDrawn="1"/>
        </p:nvSpPr>
        <p:spPr bwMode="auto">
          <a:xfrm>
            <a:off x="8610600" y="6410331"/>
            <a:ext cx="381000" cy="276999"/>
          </a:xfrm>
          <a:prstGeom prst="rect">
            <a:avLst/>
          </a:prstGeom>
          <a:noFill/>
          <a:ln w="9525" algn="ctr">
            <a:noFill/>
            <a:miter lim="800000"/>
            <a:headEnd/>
            <a:tailEnd/>
          </a:ln>
          <a:effectLst/>
        </p:spPr>
        <p:txBody>
          <a:bodyPr>
            <a:spAutoFit/>
          </a:bodyPr>
          <a:lstStyle/>
          <a:p>
            <a:pPr algn="r" eaLnBrk="1" hangingPunct="1">
              <a:spcBef>
                <a:spcPct val="50000"/>
              </a:spcBef>
              <a:buFontTx/>
              <a:buNone/>
              <a:defRPr/>
            </a:pPr>
            <a:fld id="{2D88192D-27D7-44EC-9C60-9621F220B398}" type="slidenum">
              <a:rPr lang="en-US" sz="1200"/>
              <a:pPr algn="r" eaLnBrk="1" hangingPunct="1">
                <a:spcBef>
                  <a:spcPct val="50000"/>
                </a:spcBef>
                <a:buFontTx/>
                <a:buNone/>
                <a:defRPr/>
              </a:pPr>
              <a:t>‹#›</a:t>
            </a:fld>
            <a:endParaRPr lang="en-US" sz="1200" dirty="0"/>
          </a:p>
        </p:txBody>
      </p:sp>
      <p:sp>
        <p:nvSpPr>
          <p:cNvPr id="14" name="TextBox 13"/>
          <p:cNvSpPr txBox="1"/>
          <p:nvPr userDrawn="1"/>
        </p:nvSpPr>
        <p:spPr>
          <a:xfrm>
            <a:off x="6629400" y="6364268"/>
            <a:ext cx="2057400" cy="323165"/>
          </a:xfrm>
          <a:prstGeom prst="rect">
            <a:avLst/>
          </a:prstGeom>
          <a:noFill/>
        </p:spPr>
        <p:txBody>
          <a:bodyPr wrap="square">
            <a:spAutoFit/>
          </a:bodyPr>
          <a:lstStyle/>
          <a:p>
            <a:pPr>
              <a:lnSpc>
                <a:spcPts val="900"/>
              </a:lnSpc>
              <a:spcBef>
                <a:spcPts val="0"/>
              </a:spcBef>
              <a:buFont typeface="Arial" charset="0"/>
              <a:buNone/>
              <a:defRPr/>
            </a:pPr>
            <a:r>
              <a:rPr lang="en-US" sz="900" b="1" dirty="0">
                <a:solidFill>
                  <a:srgbClr val="000000"/>
                </a:solidFill>
                <a:latin typeface="+mj-lt"/>
              </a:rPr>
              <a:t>U.S. Department of Transportation</a:t>
            </a:r>
          </a:p>
          <a:p>
            <a:pPr>
              <a:lnSpc>
                <a:spcPts val="900"/>
              </a:lnSpc>
              <a:buFont typeface="Arial" charset="0"/>
              <a:buNone/>
              <a:defRPr/>
            </a:pPr>
            <a:r>
              <a:rPr lang="en-US" sz="900" b="1" dirty="0" smtClean="0">
                <a:solidFill>
                  <a:srgbClr val="000000"/>
                </a:solidFill>
                <a:latin typeface="+mj-lt"/>
              </a:rPr>
              <a:t>ITS Joint Program Office</a:t>
            </a:r>
            <a:endParaRPr lang="en-US" sz="900" b="1" dirty="0">
              <a:solidFill>
                <a:srgbClr val="000000"/>
              </a:solidFill>
              <a:latin typeface="+mj-lt"/>
            </a:endParaRPr>
          </a:p>
        </p:txBody>
      </p:sp>
      <p:pic>
        <p:nvPicPr>
          <p:cNvPr id="15" name="Picture 14" descr="USDOT Triskelion - Correct Direction.jpg"/>
          <p:cNvPicPr>
            <a:picLocks noChangeAspect="1"/>
          </p:cNvPicPr>
          <p:nvPr userDrawn="1"/>
        </p:nvPicPr>
        <p:blipFill>
          <a:blip r:embed="rId6" cstate="print">
            <a:clrChange>
              <a:clrFrom>
                <a:srgbClr val="FBFBFB"/>
              </a:clrFrom>
              <a:clrTo>
                <a:srgbClr val="FBFBFB">
                  <a:alpha val="0"/>
                </a:srgbClr>
              </a:clrTo>
            </a:clrChange>
          </a:blip>
          <a:stretch>
            <a:fillRect/>
          </a:stretch>
        </p:blipFill>
        <p:spPr>
          <a:xfrm>
            <a:off x="6248402" y="6334133"/>
            <a:ext cx="447675" cy="447675"/>
          </a:xfrm>
          <a:prstGeom prst="rect">
            <a:avLst/>
          </a:prstGeom>
        </p:spPr>
      </p:pic>
    </p:spTree>
    <p:extLst>
      <p:ext uri="{BB962C8B-B14F-4D97-AF65-F5344CB8AC3E}">
        <p14:creationId xmlns:p14="http://schemas.microsoft.com/office/powerpoint/2010/main" val="3584393648"/>
      </p:ext>
    </p:extLst>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par>
    </p:tnLst>
  </p:timing>
  <p:txStyles>
    <p:titleStyle>
      <a:lvl1pPr algn="l" rtl="0" eaLnBrk="1" fontAlgn="base" hangingPunct="1">
        <a:spcBef>
          <a:spcPct val="0"/>
        </a:spcBef>
        <a:spcAft>
          <a:spcPct val="0"/>
        </a:spcAft>
        <a:defRPr sz="2400" b="1" i="0" u="none">
          <a:solidFill>
            <a:srgbClr val="29527B"/>
          </a:solidFill>
          <a:latin typeface="+mj-lt"/>
          <a:ea typeface="ＭＳ Ｐゴシック"/>
          <a:cs typeface="ＭＳ Ｐゴシック"/>
        </a:defRPr>
      </a:lvl1pPr>
      <a:lvl2pPr algn="l" rtl="0" eaLnBrk="1" fontAlgn="base" hangingPunct="1">
        <a:spcBef>
          <a:spcPct val="0"/>
        </a:spcBef>
        <a:spcAft>
          <a:spcPct val="0"/>
        </a:spcAft>
        <a:defRPr sz="2800" b="1">
          <a:solidFill>
            <a:schemeClr val="tx2"/>
          </a:solidFill>
          <a:latin typeface="Arial" charset="0"/>
          <a:ea typeface="ＭＳ Ｐゴシック"/>
          <a:cs typeface="ＭＳ Ｐゴシック"/>
        </a:defRPr>
      </a:lvl2pPr>
      <a:lvl3pPr algn="l" rtl="0" eaLnBrk="1" fontAlgn="base" hangingPunct="1">
        <a:spcBef>
          <a:spcPct val="0"/>
        </a:spcBef>
        <a:spcAft>
          <a:spcPct val="0"/>
        </a:spcAft>
        <a:defRPr sz="2800" b="1">
          <a:solidFill>
            <a:schemeClr val="tx2"/>
          </a:solidFill>
          <a:latin typeface="Arial" charset="0"/>
          <a:ea typeface="ＭＳ Ｐゴシック"/>
          <a:cs typeface="ＭＳ Ｐゴシック"/>
        </a:defRPr>
      </a:lvl3pPr>
      <a:lvl4pPr algn="l" rtl="0" eaLnBrk="1" fontAlgn="base" hangingPunct="1">
        <a:spcBef>
          <a:spcPct val="0"/>
        </a:spcBef>
        <a:spcAft>
          <a:spcPct val="0"/>
        </a:spcAft>
        <a:defRPr sz="2800" b="1">
          <a:solidFill>
            <a:schemeClr val="tx2"/>
          </a:solidFill>
          <a:latin typeface="Arial" charset="0"/>
          <a:ea typeface="ＭＳ Ｐゴシック"/>
          <a:cs typeface="ＭＳ Ｐゴシック"/>
        </a:defRPr>
      </a:lvl4pPr>
      <a:lvl5pPr algn="l" rtl="0" eaLnBrk="1" fontAlgn="base" hangingPunct="1">
        <a:spcBef>
          <a:spcPct val="0"/>
        </a:spcBef>
        <a:spcAft>
          <a:spcPct val="0"/>
        </a:spcAft>
        <a:defRPr sz="2800" b="1">
          <a:solidFill>
            <a:schemeClr val="tx2"/>
          </a:solidFill>
          <a:latin typeface="Arial" charset="0"/>
          <a:ea typeface="ＭＳ Ｐゴシック"/>
          <a:cs typeface="ＭＳ Ｐゴシック"/>
        </a:defRPr>
      </a:lvl5pPr>
      <a:lvl6pPr marL="457178" algn="l" rtl="0" eaLnBrk="1" fontAlgn="base" hangingPunct="1">
        <a:spcBef>
          <a:spcPct val="0"/>
        </a:spcBef>
        <a:spcAft>
          <a:spcPct val="0"/>
        </a:spcAft>
        <a:defRPr sz="2800" b="1">
          <a:solidFill>
            <a:schemeClr val="tx2"/>
          </a:solidFill>
          <a:latin typeface="Arial" charset="0"/>
        </a:defRPr>
      </a:lvl6pPr>
      <a:lvl7pPr marL="914354" algn="l" rtl="0" eaLnBrk="1" fontAlgn="base" hangingPunct="1">
        <a:spcBef>
          <a:spcPct val="0"/>
        </a:spcBef>
        <a:spcAft>
          <a:spcPct val="0"/>
        </a:spcAft>
        <a:defRPr sz="2800" b="1">
          <a:solidFill>
            <a:schemeClr val="tx2"/>
          </a:solidFill>
          <a:latin typeface="Arial" charset="0"/>
        </a:defRPr>
      </a:lvl7pPr>
      <a:lvl8pPr marL="1371532" algn="l" rtl="0" eaLnBrk="1" fontAlgn="base" hangingPunct="1">
        <a:spcBef>
          <a:spcPct val="0"/>
        </a:spcBef>
        <a:spcAft>
          <a:spcPct val="0"/>
        </a:spcAft>
        <a:defRPr sz="2800" b="1">
          <a:solidFill>
            <a:schemeClr val="tx2"/>
          </a:solidFill>
          <a:latin typeface="Arial" charset="0"/>
        </a:defRPr>
      </a:lvl8pPr>
      <a:lvl9pPr marL="1828709" algn="l" rtl="0" eaLnBrk="1" fontAlgn="base" hangingPunct="1">
        <a:spcBef>
          <a:spcPct val="0"/>
        </a:spcBef>
        <a:spcAft>
          <a:spcPct val="0"/>
        </a:spcAft>
        <a:defRPr sz="2800" b="1">
          <a:solidFill>
            <a:schemeClr val="tx2"/>
          </a:solidFill>
          <a:latin typeface="Arial" charset="0"/>
        </a:defRPr>
      </a:lvl9pPr>
    </p:titleStyle>
    <p:bodyStyle>
      <a:lvl1pPr marL="171442" indent="-171442" algn="l" rtl="0" eaLnBrk="1" fontAlgn="base" hangingPunct="1">
        <a:spcBef>
          <a:spcPts val="0"/>
        </a:spcBef>
        <a:spcAft>
          <a:spcPts val="1800"/>
        </a:spcAft>
        <a:buFont typeface="Wingdings" pitchFamily="84" charset="2"/>
        <a:buChar char="§"/>
        <a:defRPr sz="1800">
          <a:solidFill>
            <a:schemeClr val="tx1"/>
          </a:solidFill>
          <a:latin typeface="+mn-lt"/>
          <a:ea typeface="ＭＳ Ｐゴシック"/>
          <a:cs typeface="ＭＳ Ｐゴシック"/>
        </a:defRPr>
      </a:lvl1pPr>
      <a:lvl2pPr marL="392094" indent="-209540" algn="l" rtl="0" eaLnBrk="1" fontAlgn="base" hangingPunct="1">
        <a:spcBef>
          <a:spcPts val="0"/>
        </a:spcBef>
        <a:spcAft>
          <a:spcPts val="1800"/>
        </a:spcAft>
        <a:buSzPct val="65000"/>
        <a:buFont typeface="Arial Unicode MS" pitchFamily="84" charset="0"/>
        <a:buChar char="□"/>
        <a:defRPr sz="1800">
          <a:solidFill>
            <a:schemeClr val="tx1"/>
          </a:solidFill>
          <a:latin typeface="+mn-lt"/>
          <a:ea typeface="ＭＳ Ｐゴシック"/>
          <a:cs typeface="ＭＳ Ｐゴシック"/>
        </a:defRPr>
      </a:lvl2pPr>
      <a:lvl3pPr marL="620683" indent="-20954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3pPr>
      <a:lvl4pPr marL="839746" indent="-20954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4pPr>
      <a:lvl5pPr marL="1041349" indent="-209540" algn="l" rtl="0" eaLnBrk="1" fontAlgn="base" hangingPunct="1">
        <a:spcBef>
          <a:spcPts val="0"/>
        </a:spcBef>
        <a:spcAft>
          <a:spcPts val="1800"/>
        </a:spcAft>
        <a:buChar char="•"/>
        <a:defRPr sz="1800">
          <a:solidFill>
            <a:schemeClr val="tx1"/>
          </a:solidFill>
          <a:latin typeface="+mn-lt"/>
          <a:ea typeface="ＭＳ Ｐゴシック"/>
          <a:cs typeface="ＭＳ Ｐゴシック"/>
        </a:defRPr>
      </a:lvl5pPr>
      <a:lvl6pPr marL="2514474" indent="-228589" algn="l" rtl="0" eaLnBrk="1" fontAlgn="base" hangingPunct="1">
        <a:spcBef>
          <a:spcPct val="20000"/>
        </a:spcBef>
        <a:spcAft>
          <a:spcPct val="0"/>
        </a:spcAft>
        <a:buChar char="»"/>
        <a:defRPr sz="1200">
          <a:solidFill>
            <a:schemeClr val="tx1"/>
          </a:solidFill>
          <a:latin typeface="+mn-lt"/>
        </a:defRPr>
      </a:lvl6pPr>
      <a:lvl7pPr marL="2971652" indent="-228589" algn="l" rtl="0" eaLnBrk="1" fontAlgn="base" hangingPunct="1">
        <a:spcBef>
          <a:spcPct val="20000"/>
        </a:spcBef>
        <a:spcAft>
          <a:spcPct val="0"/>
        </a:spcAft>
        <a:buChar char="»"/>
        <a:defRPr sz="1200">
          <a:solidFill>
            <a:schemeClr val="tx1"/>
          </a:solidFill>
          <a:latin typeface="+mn-lt"/>
        </a:defRPr>
      </a:lvl7pPr>
      <a:lvl8pPr marL="3428829" indent="-228589" algn="l" rtl="0" eaLnBrk="1" fontAlgn="base" hangingPunct="1">
        <a:spcBef>
          <a:spcPct val="20000"/>
        </a:spcBef>
        <a:spcAft>
          <a:spcPct val="0"/>
        </a:spcAft>
        <a:buChar char="»"/>
        <a:defRPr sz="1200">
          <a:solidFill>
            <a:schemeClr val="tx1"/>
          </a:solidFill>
          <a:latin typeface="+mn-lt"/>
        </a:defRPr>
      </a:lvl8pPr>
      <a:lvl9pPr marL="3886006" indent="-228589"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6" name="Text Box 10"/>
          <p:cNvSpPr txBox="1">
            <a:spLocks noChangeArrowheads="1"/>
          </p:cNvSpPr>
          <p:nvPr/>
        </p:nvSpPr>
        <p:spPr bwMode="auto">
          <a:xfrm>
            <a:off x="8610600" y="6410330"/>
            <a:ext cx="381000" cy="276999"/>
          </a:xfrm>
          <a:prstGeom prst="rect">
            <a:avLst/>
          </a:prstGeom>
          <a:noFill/>
          <a:ln w="9525" algn="ctr">
            <a:noFill/>
            <a:miter lim="800000"/>
            <a:headEnd/>
            <a:tailEnd/>
          </a:ln>
          <a:effectLst/>
        </p:spPr>
        <p:txBody>
          <a:bodyPr>
            <a:spAutoFit/>
          </a:bodyPr>
          <a:lstStyle/>
          <a:p>
            <a:pPr algn="r">
              <a:spcBef>
                <a:spcPct val="50000"/>
              </a:spcBef>
              <a:defRPr/>
            </a:pPr>
            <a:fld id="{5EADA4BC-5A28-4C8A-BB7C-A5C90C2DF74F}" type="slidenum">
              <a:rPr lang="en-US" sz="1200">
                <a:solidFill>
                  <a:schemeClr val="tx2"/>
                </a:solidFill>
                <a:latin typeface="Arial" charset="0"/>
                <a:ea typeface="ＭＳ Ｐゴシック" charset="-128"/>
                <a:cs typeface="+mn-cs"/>
              </a:rPr>
              <a:pPr algn="r">
                <a:spcBef>
                  <a:spcPct val="50000"/>
                </a:spcBef>
                <a:defRPr/>
              </a:pPr>
              <a:t>‹#›</a:t>
            </a:fld>
            <a:endParaRPr lang="en-US" sz="1200" dirty="0">
              <a:solidFill>
                <a:schemeClr val="tx2"/>
              </a:solidFill>
              <a:latin typeface="Arial" charset="0"/>
              <a:ea typeface="ＭＳ Ｐゴシック" charset="-128"/>
              <a:cs typeface="+mn-cs"/>
            </a:endParaRPr>
          </a:p>
        </p:txBody>
      </p:sp>
      <p:sp>
        <p:nvSpPr>
          <p:cNvPr id="13" name="Rectangle 12"/>
          <p:cNvSpPr/>
          <p:nvPr userDrawn="1"/>
        </p:nvSpPr>
        <p:spPr bwMode="auto">
          <a:xfrm>
            <a:off x="0" y="670564"/>
            <a:ext cx="2264898" cy="6189757"/>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354" rtl="0" eaLnBrk="1" fontAlgn="base" latinLnBrk="0" hangingPunct="1">
              <a:lnSpc>
                <a:spcPct val="100000"/>
              </a:lnSpc>
              <a:spcBef>
                <a:spcPct val="0"/>
              </a:spcBef>
              <a:spcAft>
                <a:spcPct val="0"/>
              </a:spcAft>
              <a:buClrTx/>
              <a:buSzTx/>
              <a:buFontTx/>
              <a:buNone/>
              <a:tabLst/>
            </a:pPr>
            <a:endParaRPr lang="en-US" sz="1400" dirty="0" smtClean="0">
              <a:latin typeface="Arial" charset="0"/>
            </a:endParaRPr>
          </a:p>
        </p:txBody>
      </p:sp>
      <p:pic>
        <p:nvPicPr>
          <p:cNvPr id="9" name="Picture 2" descr="C:\Users\Javier Machado\Pictures\Work Pix\iStock_000016031645_Large.jpg"/>
          <p:cNvPicPr>
            <a:picLocks noChangeAspect="1" noChangeArrowheads="1"/>
          </p:cNvPicPr>
          <p:nvPr userDrawn="1"/>
        </p:nvPicPr>
        <p:blipFill>
          <a:blip r:embed="rId3" cstate="email">
            <a:grayscl/>
            <a:extLst>
              <a:ext uri="{28A0092B-C50C-407E-A947-70E740481C1C}">
                <a14:useLocalDpi xmlns:a14="http://schemas.microsoft.com/office/drawing/2010/main"/>
              </a:ext>
            </a:extLst>
          </a:blip>
          <a:srcRect/>
          <a:stretch>
            <a:fillRect/>
          </a:stretch>
        </p:blipFill>
        <p:spPr bwMode="auto">
          <a:xfrm>
            <a:off x="182880" y="1463040"/>
            <a:ext cx="1920240" cy="288073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0" y="0"/>
            <a:ext cx="9144000" cy="6858000"/>
            <a:chOff x="2895600" y="-1066800"/>
            <a:chExt cx="9144000" cy="6858000"/>
          </a:xfrm>
          <a:noFill/>
        </p:grpSpPr>
        <p:sp>
          <p:nvSpPr>
            <p:cNvPr id="10" name="Rectangle 9"/>
            <p:cNvSpPr/>
            <p:nvPr userDrawn="1"/>
          </p:nvSpPr>
          <p:spPr bwMode="auto">
            <a:xfrm>
              <a:off x="2895600" y="-1066800"/>
              <a:ext cx="9144000" cy="6858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54"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pic>
          <p:nvPicPr>
            <p:cNvPr id="11" name="Picture 10" descr="ITS JPO_Header_Retina.jpg"/>
            <p:cNvPicPr>
              <a:picLocks noChangeAspect="1"/>
            </p:cNvPicPr>
            <p:nvPr userDrawn="1"/>
          </p:nvPicPr>
          <p:blipFill>
            <a:blip r:embed="rId4" cstate="print"/>
            <a:stretch>
              <a:fillRect/>
            </a:stretch>
          </p:blipFill>
          <p:spPr>
            <a:xfrm>
              <a:off x="2895600" y="-1066800"/>
              <a:ext cx="9144000" cy="822960"/>
            </a:xfrm>
            <a:prstGeom prst="rect">
              <a:avLst/>
            </a:prstGeom>
            <a:grpFill/>
          </p:spPr>
        </p:pic>
      </p:grpSp>
      <p:sp>
        <p:nvSpPr>
          <p:cNvPr id="12" name="Line 7"/>
          <p:cNvSpPr>
            <a:spLocks noChangeShapeType="1"/>
          </p:cNvSpPr>
          <p:nvPr userDrawn="1"/>
        </p:nvSpPr>
        <p:spPr bwMode="auto">
          <a:xfrm>
            <a:off x="182880" y="990600"/>
            <a:ext cx="877824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Tree>
    <p:extLst>
      <p:ext uri="{BB962C8B-B14F-4D97-AF65-F5344CB8AC3E}">
        <p14:creationId xmlns:p14="http://schemas.microsoft.com/office/powerpoint/2010/main" val="1264276474"/>
      </p:ext>
    </p:extLst>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txStyles>
    <p:titleStyle>
      <a:lvl1pPr algn="l" rtl="0" eaLnBrk="1" fontAlgn="base" hangingPunct="1">
        <a:spcBef>
          <a:spcPct val="0"/>
        </a:spcBef>
        <a:spcAft>
          <a:spcPct val="0"/>
        </a:spcAft>
        <a:defRPr sz="2400" b="1">
          <a:solidFill>
            <a:srgbClr val="29527B"/>
          </a:solidFill>
          <a:latin typeface="+mj-lt"/>
          <a:ea typeface="ＭＳ Ｐゴシック"/>
          <a:cs typeface="ＭＳ Ｐゴシック"/>
        </a:defRPr>
      </a:lvl1pPr>
      <a:lvl2pPr algn="l" rtl="0" eaLnBrk="1" fontAlgn="base" hangingPunct="1">
        <a:spcBef>
          <a:spcPct val="0"/>
        </a:spcBef>
        <a:spcAft>
          <a:spcPct val="0"/>
        </a:spcAft>
        <a:defRPr sz="2800" b="1">
          <a:solidFill>
            <a:schemeClr val="tx2"/>
          </a:solidFill>
          <a:latin typeface="Arial" charset="0"/>
          <a:ea typeface="ＭＳ Ｐゴシック"/>
          <a:cs typeface="ＭＳ Ｐゴシック"/>
        </a:defRPr>
      </a:lvl2pPr>
      <a:lvl3pPr algn="l" rtl="0" eaLnBrk="1" fontAlgn="base" hangingPunct="1">
        <a:spcBef>
          <a:spcPct val="0"/>
        </a:spcBef>
        <a:spcAft>
          <a:spcPct val="0"/>
        </a:spcAft>
        <a:defRPr sz="2800" b="1">
          <a:solidFill>
            <a:schemeClr val="tx2"/>
          </a:solidFill>
          <a:latin typeface="Arial" charset="0"/>
          <a:ea typeface="ＭＳ Ｐゴシック"/>
          <a:cs typeface="ＭＳ Ｐゴシック"/>
        </a:defRPr>
      </a:lvl3pPr>
      <a:lvl4pPr algn="l" rtl="0" eaLnBrk="1" fontAlgn="base" hangingPunct="1">
        <a:spcBef>
          <a:spcPct val="0"/>
        </a:spcBef>
        <a:spcAft>
          <a:spcPct val="0"/>
        </a:spcAft>
        <a:defRPr sz="2800" b="1">
          <a:solidFill>
            <a:schemeClr val="tx2"/>
          </a:solidFill>
          <a:latin typeface="Arial" charset="0"/>
          <a:ea typeface="ＭＳ Ｐゴシック"/>
          <a:cs typeface="ＭＳ Ｐゴシック"/>
        </a:defRPr>
      </a:lvl4pPr>
      <a:lvl5pPr algn="l" rtl="0" eaLnBrk="1" fontAlgn="base" hangingPunct="1">
        <a:spcBef>
          <a:spcPct val="0"/>
        </a:spcBef>
        <a:spcAft>
          <a:spcPct val="0"/>
        </a:spcAft>
        <a:defRPr sz="2800" b="1">
          <a:solidFill>
            <a:schemeClr val="tx2"/>
          </a:solidFill>
          <a:latin typeface="Arial" charset="0"/>
          <a:ea typeface="ＭＳ Ｐゴシック"/>
          <a:cs typeface="ＭＳ Ｐゴシック"/>
        </a:defRPr>
      </a:lvl5pPr>
      <a:lvl6pPr marL="457178" algn="l" rtl="0" eaLnBrk="1" fontAlgn="base" hangingPunct="1">
        <a:spcBef>
          <a:spcPct val="0"/>
        </a:spcBef>
        <a:spcAft>
          <a:spcPct val="0"/>
        </a:spcAft>
        <a:defRPr sz="2800" b="1">
          <a:solidFill>
            <a:schemeClr val="tx2"/>
          </a:solidFill>
          <a:latin typeface="Arial" charset="0"/>
        </a:defRPr>
      </a:lvl6pPr>
      <a:lvl7pPr marL="914354" algn="l" rtl="0" eaLnBrk="1" fontAlgn="base" hangingPunct="1">
        <a:spcBef>
          <a:spcPct val="0"/>
        </a:spcBef>
        <a:spcAft>
          <a:spcPct val="0"/>
        </a:spcAft>
        <a:defRPr sz="2800" b="1">
          <a:solidFill>
            <a:schemeClr val="tx2"/>
          </a:solidFill>
          <a:latin typeface="Arial" charset="0"/>
        </a:defRPr>
      </a:lvl7pPr>
      <a:lvl8pPr marL="1371532" algn="l" rtl="0" eaLnBrk="1" fontAlgn="base" hangingPunct="1">
        <a:spcBef>
          <a:spcPct val="0"/>
        </a:spcBef>
        <a:spcAft>
          <a:spcPct val="0"/>
        </a:spcAft>
        <a:defRPr sz="2800" b="1">
          <a:solidFill>
            <a:schemeClr val="tx2"/>
          </a:solidFill>
          <a:latin typeface="Arial" charset="0"/>
        </a:defRPr>
      </a:lvl8pPr>
      <a:lvl9pPr marL="1828709" algn="l" rtl="0" eaLnBrk="1" fontAlgn="base" hangingPunct="1">
        <a:spcBef>
          <a:spcPct val="0"/>
        </a:spcBef>
        <a:spcAft>
          <a:spcPct val="0"/>
        </a:spcAft>
        <a:defRPr sz="2800" b="1">
          <a:solidFill>
            <a:schemeClr val="tx2"/>
          </a:solidFill>
          <a:latin typeface="Arial" charset="0"/>
        </a:defRPr>
      </a:lvl9pPr>
    </p:titleStyle>
    <p:bodyStyle>
      <a:lvl1pPr marL="171442" indent="-171442" algn="l" rtl="0" eaLnBrk="1" fontAlgn="base" hangingPunct="1">
        <a:spcBef>
          <a:spcPts val="0"/>
        </a:spcBef>
        <a:spcAft>
          <a:spcPts val="1800"/>
        </a:spcAft>
        <a:buFont typeface="Wingdings" pitchFamily="84" charset="2"/>
        <a:buChar char="§"/>
        <a:defRPr sz="1800">
          <a:solidFill>
            <a:schemeClr val="tx1"/>
          </a:solidFill>
          <a:latin typeface="+mn-lt"/>
          <a:ea typeface="ＭＳ Ｐゴシック"/>
          <a:cs typeface="ＭＳ Ｐゴシック"/>
        </a:defRPr>
      </a:lvl1pPr>
      <a:lvl2pPr marL="392094" indent="-209540" algn="l" rtl="0" eaLnBrk="1" fontAlgn="base" hangingPunct="1">
        <a:spcBef>
          <a:spcPts val="0"/>
        </a:spcBef>
        <a:spcAft>
          <a:spcPts val="1800"/>
        </a:spcAft>
        <a:buSzPct val="65000"/>
        <a:buFont typeface="Arial Unicode MS" pitchFamily="84" charset="0"/>
        <a:buChar char="□"/>
        <a:defRPr sz="1800">
          <a:solidFill>
            <a:schemeClr val="tx1"/>
          </a:solidFill>
          <a:latin typeface="+mn-lt"/>
          <a:ea typeface="ＭＳ Ｐゴシック"/>
          <a:cs typeface="ＭＳ Ｐゴシック"/>
        </a:defRPr>
      </a:lvl2pPr>
      <a:lvl3pPr marL="620683" indent="-20954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3pPr>
      <a:lvl4pPr marL="839746" indent="-20954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4pPr>
      <a:lvl5pPr marL="1041349" indent="-209540" algn="l" rtl="0" eaLnBrk="1" fontAlgn="base" hangingPunct="1">
        <a:spcBef>
          <a:spcPts val="0"/>
        </a:spcBef>
        <a:spcAft>
          <a:spcPts val="1800"/>
        </a:spcAft>
        <a:buChar char="•"/>
        <a:defRPr sz="1800">
          <a:solidFill>
            <a:schemeClr val="tx1"/>
          </a:solidFill>
          <a:latin typeface="+mn-lt"/>
          <a:ea typeface="ＭＳ Ｐゴシック"/>
          <a:cs typeface="ＭＳ Ｐゴシック"/>
        </a:defRPr>
      </a:lvl5pPr>
      <a:lvl6pPr marL="2514474" indent="-228589" algn="l" rtl="0" eaLnBrk="1" fontAlgn="base" hangingPunct="1">
        <a:spcBef>
          <a:spcPct val="20000"/>
        </a:spcBef>
        <a:spcAft>
          <a:spcPct val="0"/>
        </a:spcAft>
        <a:buChar char="»"/>
        <a:defRPr sz="1200">
          <a:solidFill>
            <a:schemeClr val="tx1"/>
          </a:solidFill>
          <a:latin typeface="+mn-lt"/>
        </a:defRPr>
      </a:lvl6pPr>
      <a:lvl7pPr marL="2971652" indent="-228589" algn="l" rtl="0" eaLnBrk="1" fontAlgn="base" hangingPunct="1">
        <a:spcBef>
          <a:spcPct val="20000"/>
        </a:spcBef>
        <a:spcAft>
          <a:spcPct val="0"/>
        </a:spcAft>
        <a:buChar char="»"/>
        <a:defRPr sz="1200">
          <a:solidFill>
            <a:schemeClr val="tx1"/>
          </a:solidFill>
          <a:latin typeface="+mn-lt"/>
        </a:defRPr>
      </a:lvl7pPr>
      <a:lvl8pPr marL="3428829" indent="-228589" algn="l" rtl="0" eaLnBrk="1" fontAlgn="base" hangingPunct="1">
        <a:spcBef>
          <a:spcPct val="20000"/>
        </a:spcBef>
        <a:spcAft>
          <a:spcPct val="0"/>
        </a:spcAft>
        <a:buChar char="»"/>
        <a:defRPr sz="1200">
          <a:solidFill>
            <a:schemeClr val="tx1"/>
          </a:solidFill>
          <a:latin typeface="+mn-lt"/>
        </a:defRPr>
      </a:lvl8pPr>
      <a:lvl9pPr marL="3886006" indent="-228589"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11774412"/>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23" r:id="rId3"/>
  </p:sldLayoutIdLst>
  <p:timing>
    <p:tnLst>
      <p:par>
        <p:cTn id="1" dur="indefinite" restart="never" nodeType="tmRoot"/>
      </p:par>
    </p:tnLst>
  </p:timing>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7" name="Rectangle 4"/>
          <p:cNvSpPr>
            <a:spLocks noGrp="1" noChangeArrowheads="1"/>
          </p:cNvSpPr>
          <p:nvPr>
            <p:ph type="title"/>
          </p:nvPr>
        </p:nvSpPr>
        <p:spPr bwMode="auto">
          <a:xfrm>
            <a:off x="457200" y="381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Title</a:t>
            </a:r>
          </a:p>
        </p:txBody>
      </p:sp>
      <p:sp>
        <p:nvSpPr>
          <p:cNvPr id="2052" name="Text Box 6"/>
          <p:cNvSpPr txBox="1">
            <a:spLocks noChangeArrowheads="1"/>
          </p:cNvSpPr>
          <p:nvPr/>
        </p:nvSpPr>
        <p:spPr bwMode="auto">
          <a:xfrm>
            <a:off x="746129" y="3694113"/>
            <a:ext cx="5349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eaLnBrk="1" hangingPunct="1">
              <a:defRPr/>
            </a:pPr>
            <a:endParaRPr lang="en-US" sz="1800" dirty="0" smtClean="0">
              <a:solidFill>
                <a:srgbClr val="000000"/>
              </a:solidFill>
              <a:latin typeface="Arial" pitchFamily="34" charset="0"/>
            </a:endParaRPr>
          </a:p>
        </p:txBody>
      </p:sp>
      <p:sp>
        <p:nvSpPr>
          <p:cNvPr id="21509" name="Line 7"/>
          <p:cNvSpPr>
            <a:spLocks noChangeShapeType="1"/>
          </p:cNvSpPr>
          <p:nvPr/>
        </p:nvSpPr>
        <p:spPr bwMode="auto">
          <a:xfrm>
            <a:off x="533400" y="990600"/>
            <a:ext cx="82296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sz="2000" dirty="0">
              <a:solidFill>
                <a:srgbClr val="000000"/>
              </a:solidFill>
              <a:latin typeface="Tahoma" pitchFamily="34" charset="0"/>
              <a:ea typeface="MS PGothic" pitchFamily="34" charset="-128"/>
            </a:endParaRPr>
          </a:p>
        </p:txBody>
      </p:sp>
      <p:sp>
        <p:nvSpPr>
          <p:cNvPr id="2054" name="Text Box 10"/>
          <p:cNvSpPr txBox="1">
            <a:spLocks noChangeArrowheads="1"/>
          </p:cNvSpPr>
          <p:nvPr/>
        </p:nvSpPr>
        <p:spPr bwMode="auto">
          <a:xfrm>
            <a:off x="8610600" y="6410331"/>
            <a:ext cx="38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algn="r" eaLnBrk="1" hangingPunct="1">
              <a:spcBef>
                <a:spcPct val="50000"/>
              </a:spcBef>
              <a:defRPr/>
            </a:pPr>
            <a:fld id="{996FBFF8-A80C-43DF-911E-DB1255C0E376}" type="slidenum">
              <a:rPr lang="en-US" sz="1200" smtClean="0">
                <a:solidFill>
                  <a:srgbClr val="000000"/>
                </a:solidFill>
                <a:latin typeface="Arial" pitchFamily="34" charset="0"/>
              </a:rPr>
              <a:pPr algn="r" eaLnBrk="1" hangingPunct="1">
                <a:spcBef>
                  <a:spcPct val="50000"/>
                </a:spcBef>
                <a:defRPr/>
              </a:pPr>
              <a:t>‹#›</a:t>
            </a:fld>
            <a:endParaRPr lang="en-US" sz="1200" dirty="0" smtClean="0">
              <a:solidFill>
                <a:srgbClr val="000000"/>
              </a:solidFill>
              <a:latin typeface="Arial" pitchFamily="34" charset="0"/>
            </a:endParaRPr>
          </a:p>
        </p:txBody>
      </p:sp>
      <p:sp>
        <p:nvSpPr>
          <p:cNvPr id="2055" name="TextBox 8"/>
          <p:cNvSpPr txBox="1">
            <a:spLocks noChangeArrowheads="1"/>
          </p:cNvSpPr>
          <p:nvPr/>
        </p:nvSpPr>
        <p:spPr bwMode="auto">
          <a:xfrm>
            <a:off x="6400800" y="6477008"/>
            <a:ext cx="25146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a:lnSpc>
                <a:spcPts val="900"/>
              </a:lnSpc>
              <a:buFont typeface="Arial" pitchFamily="34" charset="0"/>
              <a:buNone/>
              <a:defRPr/>
            </a:pPr>
            <a:r>
              <a:rPr lang="en-US" sz="1000" b="1" dirty="0" smtClean="0">
                <a:solidFill>
                  <a:srgbClr val="000000"/>
                </a:solidFill>
                <a:latin typeface="Arial" pitchFamily="34" charset="0"/>
              </a:rPr>
              <a:t>U.S. Department of Transportation</a:t>
            </a:r>
          </a:p>
        </p:txBody>
      </p:sp>
      <p:pic>
        <p:nvPicPr>
          <p:cNvPr id="21512" name="Picture 11" descr="Triscallion_Black"/>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172200" y="6430971"/>
            <a:ext cx="274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08448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4" r:id="rId13"/>
  </p:sldLayoutIdLst>
  <p:txStyles>
    <p:titleStyle>
      <a:lvl1pPr algn="l" rtl="0" eaLnBrk="0" fontAlgn="base" hangingPunct="0">
        <a:spcBef>
          <a:spcPct val="0"/>
        </a:spcBef>
        <a:spcAft>
          <a:spcPct val="0"/>
        </a:spcAft>
        <a:defRPr sz="3200" b="1">
          <a:solidFill>
            <a:schemeClr val="tx2"/>
          </a:solidFill>
          <a:latin typeface="+mj-lt"/>
          <a:ea typeface="MS PGothic" pitchFamily="34" charset="-128"/>
          <a:cs typeface="MS PGothic"/>
        </a:defRPr>
      </a:lvl1pPr>
      <a:lvl2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5pPr>
      <a:lvl6pPr marL="457178" algn="l" rtl="0" eaLnBrk="0" fontAlgn="base" hangingPunct="0">
        <a:spcBef>
          <a:spcPct val="0"/>
        </a:spcBef>
        <a:spcAft>
          <a:spcPct val="0"/>
        </a:spcAft>
        <a:defRPr sz="2800" b="1">
          <a:solidFill>
            <a:schemeClr val="tx2"/>
          </a:solidFill>
          <a:latin typeface="Arial" charset="0"/>
        </a:defRPr>
      </a:lvl6pPr>
      <a:lvl7pPr marL="914354" algn="l" rtl="0" eaLnBrk="0" fontAlgn="base" hangingPunct="0">
        <a:spcBef>
          <a:spcPct val="0"/>
        </a:spcBef>
        <a:spcAft>
          <a:spcPct val="0"/>
        </a:spcAft>
        <a:defRPr sz="2800" b="1">
          <a:solidFill>
            <a:schemeClr val="tx2"/>
          </a:solidFill>
          <a:latin typeface="Arial" charset="0"/>
        </a:defRPr>
      </a:lvl7pPr>
      <a:lvl8pPr marL="1371532" algn="l" rtl="0" eaLnBrk="0" fontAlgn="base" hangingPunct="0">
        <a:spcBef>
          <a:spcPct val="0"/>
        </a:spcBef>
        <a:spcAft>
          <a:spcPct val="0"/>
        </a:spcAft>
        <a:defRPr sz="2800" b="1">
          <a:solidFill>
            <a:schemeClr val="tx2"/>
          </a:solidFill>
          <a:latin typeface="Arial" charset="0"/>
        </a:defRPr>
      </a:lvl8pPr>
      <a:lvl9pPr marL="1828709" algn="l" rtl="0" eaLnBrk="0" fontAlgn="base" hangingPunct="0">
        <a:spcBef>
          <a:spcPct val="0"/>
        </a:spcBef>
        <a:spcAft>
          <a:spcPct val="0"/>
        </a:spcAft>
        <a:defRPr sz="2800" b="1">
          <a:solidFill>
            <a:schemeClr val="tx2"/>
          </a:solidFill>
          <a:latin typeface="Arial" charset="0"/>
        </a:defRPr>
      </a:lvl9pPr>
    </p:titleStyle>
    <p:bodyStyle>
      <a:lvl1pPr marL="171442" indent="-171442" algn="l" rtl="0" eaLnBrk="0" fontAlgn="base" hangingPunct="0">
        <a:spcBef>
          <a:spcPct val="20000"/>
        </a:spcBef>
        <a:spcAft>
          <a:spcPct val="0"/>
        </a:spcAft>
        <a:buFont typeface="Wingdings" pitchFamily="2" charset="2"/>
        <a:buChar char="§"/>
        <a:defRPr sz="1600">
          <a:solidFill>
            <a:schemeClr val="tx1"/>
          </a:solidFill>
          <a:latin typeface="+mn-lt"/>
          <a:ea typeface="MS PGothic" pitchFamily="34" charset="-128"/>
          <a:cs typeface="MS PGothic"/>
        </a:defRPr>
      </a:lvl1pPr>
      <a:lvl2pPr marL="392094" indent="-20954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pitchFamily="34" charset="-128"/>
          <a:cs typeface="MS PGothic"/>
        </a:defRPr>
      </a:lvl2pPr>
      <a:lvl3pPr marL="620683" indent="-209540" algn="l" rtl="0" eaLnBrk="0" fontAlgn="base" hangingPunct="0">
        <a:spcBef>
          <a:spcPct val="20000"/>
        </a:spcBef>
        <a:spcAft>
          <a:spcPct val="0"/>
        </a:spcAft>
        <a:buFont typeface="Arial" pitchFamily="34" charset="0"/>
        <a:buChar char="▪"/>
        <a:defRPr sz="1600">
          <a:solidFill>
            <a:schemeClr val="tx1"/>
          </a:solidFill>
          <a:latin typeface="+mn-lt"/>
          <a:ea typeface="MS PGothic" pitchFamily="34" charset="-128"/>
          <a:cs typeface="MS PGothic"/>
        </a:defRPr>
      </a:lvl3pPr>
      <a:lvl4pPr marL="839746" indent="-209540" algn="l" rtl="0" eaLnBrk="0" fontAlgn="base" hangingPunct="0">
        <a:spcBef>
          <a:spcPct val="20000"/>
        </a:spcBef>
        <a:spcAft>
          <a:spcPct val="0"/>
        </a:spcAft>
        <a:buFont typeface="Arial" pitchFamily="34" charset="0"/>
        <a:buChar char="–"/>
        <a:defRPr sz="1600">
          <a:solidFill>
            <a:schemeClr val="tx1"/>
          </a:solidFill>
          <a:latin typeface="+mn-lt"/>
          <a:ea typeface="MS PGothic" pitchFamily="34" charset="-128"/>
          <a:cs typeface="MS PGothic"/>
        </a:defRPr>
      </a:lvl4pPr>
      <a:lvl5pPr marL="1041349" indent="-209540" algn="l" rtl="0" eaLnBrk="0" fontAlgn="base" hangingPunct="0">
        <a:spcBef>
          <a:spcPct val="20000"/>
        </a:spcBef>
        <a:spcAft>
          <a:spcPct val="0"/>
        </a:spcAft>
        <a:buChar char="•"/>
        <a:defRPr sz="1600">
          <a:solidFill>
            <a:schemeClr val="tx1"/>
          </a:solidFill>
          <a:latin typeface="+mn-lt"/>
          <a:ea typeface="MS PGothic" pitchFamily="34" charset="-128"/>
          <a:cs typeface="MS PGothic"/>
        </a:defRPr>
      </a:lvl5pPr>
      <a:lvl6pPr marL="2514474" indent="-228589" algn="l" rtl="0" eaLnBrk="0" fontAlgn="base" hangingPunct="0">
        <a:spcBef>
          <a:spcPct val="20000"/>
        </a:spcBef>
        <a:spcAft>
          <a:spcPct val="0"/>
        </a:spcAft>
        <a:buChar char="»"/>
        <a:defRPr sz="1200">
          <a:solidFill>
            <a:schemeClr val="tx1"/>
          </a:solidFill>
          <a:latin typeface="+mn-lt"/>
        </a:defRPr>
      </a:lvl6pPr>
      <a:lvl7pPr marL="2971652" indent="-228589" algn="l" rtl="0" eaLnBrk="0" fontAlgn="base" hangingPunct="0">
        <a:spcBef>
          <a:spcPct val="20000"/>
        </a:spcBef>
        <a:spcAft>
          <a:spcPct val="0"/>
        </a:spcAft>
        <a:buChar char="»"/>
        <a:defRPr sz="1200">
          <a:solidFill>
            <a:schemeClr val="tx1"/>
          </a:solidFill>
          <a:latin typeface="+mn-lt"/>
        </a:defRPr>
      </a:lvl7pPr>
      <a:lvl8pPr marL="3428829" indent="-228589" algn="l" rtl="0" eaLnBrk="0" fontAlgn="base" hangingPunct="0">
        <a:spcBef>
          <a:spcPct val="20000"/>
        </a:spcBef>
        <a:spcAft>
          <a:spcPct val="0"/>
        </a:spcAft>
        <a:buChar char="»"/>
        <a:defRPr sz="1200">
          <a:solidFill>
            <a:schemeClr val="tx1"/>
          </a:solidFill>
          <a:latin typeface="+mn-lt"/>
        </a:defRPr>
      </a:lvl8pPr>
      <a:lvl9pPr marL="3886006" indent="-228589"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alsCover-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57069"/>
            <a:ext cx="9144001" cy="5800937"/>
          </a:xfrm>
          <a:prstGeom prst="rect">
            <a:avLst/>
          </a:prstGeom>
        </p:spPr>
      </p:pic>
      <p:sp>
        <p:nvSpPr>
          <p:cNvPr id="6" name="Rectangle 5"/>
          <p:cNvSpPr/>
          <p:nvPr/>
        </p:nvSpPr>
        <p:spPr>
          <a:xfrm>
            <a:off x="1804692" y="6079171"/>
            <a:ext cx="4511171" cy="338554"/>
          </a:xfrm>
          <a:prstGeom prst="rect">
            <a:avLst/>
          </a:prstGeom>
          <a:solidFill>
            <a:schemeClr val="bg1"/>
          </a:solidFill>
          <a:ln>
            <a:solidFill>
              <a:schemeClr val="bg1"/>
            </a:solidFill>
          </a:ln>
        </p:spPr>
        <p:txBody>
          <a:bodyPr wrap="none">
            <a:spAutoFit/>
          </a:bodyPr>
          <a:lstStyle/>
          <a:p>
            <a:pPr lvl="0" eaLnBrk="0" hangingPunct="0"/>
            <a:r>
              <a:rPr lang="en-US" sz="1600" kern="0" dirty="0" smtClean="0">
                <a:solidFill>
                  <a:srgbClr val="29527B"/>
                </a:solidFill>
                <a:latin typeface="Arial Black" panose="020B0A04020102020204" pitchFamily="34" charset="0"/>
                <a:cs typeface="Arial" panose="020B0604020202020204" pitchFamily="34" charset="0"/>
              </a:rPr>
              <a:t>Walton </a:t>
            </a:r>
            <a:r>
              <a:rPr lang="en-US" sz="1600" kern="0" dirty="0">
                <a:solidFill>
                  <a:srgbClr val="29527B"/>
                </a:solidFill>
                <a:latin typeface="Arial Black" panose="020B0A04020102020204" pitchFamily="34" charset="0"/>
                <a:cs typeface="Arial" panose="020B0604020202020204" pitchFamily="34" charset="0"/>
              </a:rPr>
              <a:t>Fehr, Transportation </a:t>
            </a:r>
            <a:r>
              <a:rPr lang="en-US" sz="1600" kern="0" dirty="0" smtClean="0">
                <a:solidFill>
                  <a:srgbClr val="29527B"/>
                </a:solidFill>
                <a:latin typeface="Arial Black" panose="020B0A04020102020204" pitchFamily="34" charset="0"/>
                <a:cs typeface="Arial" panose="020B0604020202020204" pitchFamily="34" charset="0"/>
              </a:rPr>
              <a:t>Specialist</a:t>
            </a:r>
            <a:endParaRPr lang="en-US" sz="1600" kern="0" dirty="0">
              <a:solidFill>
                <a:srgbClr val="29527B"/>
              </a:solidFill>
              <a:latin typeface="Arial Black" panose="020B0A04020102020204" pitchFamily="34" charset="0"/>
              <a:cs typeface="Arial" panose="020B0604020202020204" pitchFamily="34" charset="0"/>
            </a:endParaRPr>
          </a:p>
        </p:txBody>
      </p:sp>
      <p:sp>
        <p:nvSpPr>
          <p:cNvPr id="4" name="Rectangle 3"/>
          <p:cNvSpPr/>
          <p:nvPr/>
        </p:nvSpPr>
        <p:spPr>
          <a:xfrm>
            <a:off x="-1" y="2244336"/>
            <a:ext cx="4108817" cy="707886"/>
          </a:xfrm>
          <a:prstGeom prst="rect">
            <a:avLst/>
          </a:prstGeom>
          <a:solidFill>
            <a:schemeClr val="bg1"/>
          </a:solidFill>
          <a:ln>
            <a:solidFill>
              <a:schemeClr val="bg1"/>
            </a:solidFill>
          </a:ln>
        </p:spPr>
        <p:txBody>
          <a:bodyPr wrap="none">
            <a:spAutoFit/>
          </a:bodyPr>
          <a:lstStyle/>
          <a:p>
            <a:pPr lvl="0" eaLnBrk="0" hangingPunct="0"/>
            <a:r>
              <a:rPr lang="en-US" sz="2000" kern="0" dirty="0" smtClean="0">
                <a:solidFill>
                  <a:srgbClr val="29527B"/>
                </a:solidFill>
                <a:latin typeface="Arial Black" panose="020B0A04020102020204" pitchFamily="34" charset="0"/>
                <a:cs typeface="Arial" panose="020B0604020202020204" pitchFamily="34" charset="0"/>
              </a:rPr>
              <a:t>Standards Rapid Consensus</a:t>
            </a:r>
          </a:p>
          <a:p>
            <a:pPr lvl="0" eaLnBrk="0" hangingPunct="0"/>
            <a:r>
              <a:rPr lang="en-US" sz="2000" i="1" kern="0" dirty="0" smtClean="0">
                <a:solidFill>
                  <a:srgbClr val="29527B"/>
                </a:solidFill>
                <a:latin typeface="Arial Black" panose="020B0A04020102020204" pitchFamily="34" charset="0"/>
                <a:cs typeface="Arial" panose="020B0604020202020204" pitchFamily="34" charset="0"/>
              </a:rPr>
              <a:t>Day 1</a:t>
            </a:r>
            <a:r>
              <a:rPr lang="en-US" sz="2000" i="1" kern="0" smtClean="0">
                <a:solidFill>
                  <a:srgbClr val="29527B"/>
                </a:solidFill>
                <a:latin typeface="Arial Black" panose="020B0A04020102020204" pitchFamily="34" charset="0"/>
                <a:cs typeface="Arial" panose="020B0604020202020204" pitchFamily="34" charset="0"/>
              </a:rPr>
              <a:t>, AM </a:t>
            </a:r>
            <a:r>
              <a:rPr lang="en-US" sz="2000" i="1" kern="0" dirty="0" smtClean="0">
                <a:solidFill>
                  <a:srgbClr val="29527B"/>
                </a:solidFill>
                <a:latin typeface="Arial Black" panose="020B0A04020102020204" pitchFamily="34" charset="0"/>
                <a:cs typeface="Arial" panose="020B0604020202020204" pitchFamily="34" charset="0"/>
              </a:rPr>
              <a:t>- Overview</a:t>
            </a:r>
            <a:endParaRPr lang="en-US" sz="2000" i="1" kern="0" dirty="0">
              <a:solidFill>
                <a:srgbClr val="29527B"/>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78308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p:nvPr/>
        </p:nvSpPr>
        <p:spPr>
          <a:xfrm>
            <a:off x="566293" y="504334"/>
            <a:ext cx="8300796" cy="432307"/>
          </a:xfrm>
          <a:prstGeom prst="rect">
            <a:avLst/>
          </a:prstGeom>
        </p:spPr>
        <p:txBody>
          <a:bodyPr wrap="square" lIns="0" tIns="0" rIns="0" bIns="0" rtlCol="0">
            <a:noAutofit/>
          </a:bodyPr>
          <a:lstStyle/>
          <a:p>
            <a:pPr marL="12700">
              <a:lnSpc>
                <a:spcPts val="3375"/>
              </a:lnSpc>
              <a:tabLst>
                <a:tab pos="8216900" algn="l"/>
              </a:tabLst>
            </a:pPr>
            <a:r>
              <a:rPr sz="3200" b="1" spc="-4" dirty="0">
                <a:solidFill>
                  <a:srgbClr val="29527B"/>
                </a:solidFill>
                <a:latin typeface="Arial"/>
                <a:cs typeface="Arial"/>
              </a:rPr>
              <a:t>Tim</a:t>
            </a:r>
            <a:r>
              <a:rPr sz="3200" b="1" dirty="0">
                <a:solidFill>
                  <a:srgbClr val="29527B"/>
                </a:solidFill>
                <a:latin typeface="Arial"/>
                <a:cs typeface="Arial"/>
              </a:rPr>
              <a:t>e</a:t>
            </a:r>
            <a:r>
              <a:rPr sz="3200" b="1" spc="-19" dirty="0">
                <a:solidFill>
                  <a:srgbClr val="29527B"/>
                </a:solidFill>
                <a:latin typeface="Arial"/>
                <a:cs typeface="Arial"/>
              </a:rPr>
              <a:t> </a:t>
            </a:r>
            <a:r>
              <a:rPr sz="3200" b="1" spc="-4" dirty="0">
                <a:solidFill>
                  <a:srgbClr val="29527B"/>
                </a:solidFill>
                <a:latin typeface="Arial"/>
                <a:cs typeface="Arial"/>
              </a:rPr>
              <a:t>an</a:t>
            </a:r>
            <a:r>
              <a:rPr sz="3200" b="1" dirty="0">
                <a:solidFill>
                  <a:srgbClr val="29527B"/>
                </a:solidFill>
                <a:latin typeface="Arial"/>
                <a:cs typeface="Arial"/>
              </a:rPr>
              <a:t>d</a:t>
            </a:r>
            <a:r>
              <a:rPr sz="3200" b="1" spc="-19" dirty="0">
                <a:solidFill>
                  <a:srgbClr val="29527B"/>
                </a:solidFill>
                <a:latin typeface="Arial"/>
                <a:cs typeface="Arial"/>
              </a:rPr>
              <a:t> </a:t>
            </a:r>
            <a:r>
              <a:rPr lang="en-US" sz="3200" b="1" dirty="0" smtClean="0">
                <a:solidFill>
                  <a:srgbClr val="29527B"/>
                </a:solidFill>
                <a:latin typeface="Arial"/>
                <a:cs typeface="Arial"/>
              </a:rPr>
              <a:t>Location</a:t>
            </a:r>
            <a:r>
              <a:rPr sz="3200" b="1" spc="-4" dirty="0" smtClean="0">
                <a:solidFill>
                  <a:srgbClr val="29527B"/>
                </a:solidFill>
                <a:latin typeface="Arial"/>
                <a:cs typeface="Arial"/>
              </a:rPr>
              <a:t> </a:t>
            </a:r>
            <a:r>
              <a:rPr lang="en-US" sz="3200" b="1" spc="4" dirty="0" smtClean="0">
                <a:solidFill>
                  <a:srgbClr val="29527B"/>
                </a:solidFill>
                <a:latin typeface="Arial"/>
                <a:cs typeface="Arial"/>
              </a:rPr>
              <a:t>References</a:t>
            </a:r>
            <a:r>
              <a:rPr sz="3200" b="1" dirty="0" smtClean="0">
                <a:solidFill>
                  <a:srgbClr val="29527B"/>
                </a:solidFill>
                <a:latin typeface="Arial"/>
                <a:cs typeface="Arial"/>
              </a:rPr>
              <a:t> </a:t>
            </a:r>
            <a:r>
              <a:rPr sz="3200" b="1" dirty="0">
                <a:solidFill>
                  <a:srgbClr val="29527B"/>
                </a:solidFill>
                <a:latin typeface="Arial"/>
                <a:cs typeface="Arial"/>
              </a:rPr>
              <a:t>	</a:t>
            </a:r>
            <a:endParaRPr sz="3200" dirty="0">
              <a:solidFill>
                <a:srgbClr val="29527B"/>
              </a:solidFill>
              <a:latin typeface="Arial"/>
              <a:cs typeface="Arial"/>
            </a:endParaRPr>
          </a:p>
        </p:txBody>
      </p:sp>
      <p:sp>
        <p:nvSpPr>
          <p:cNvPr id="23" name="object 23"/>
          <p:cNvSpPr txBox="1"/>
          <p:nvPr/>
        </p:nvSpPr>
        <p:spPr>
          <a:xfrm>
            <a:off x="566293" y="1269872"/>
            <a:ext cx="7645520" cy="3885451"/>
          </a:xfrm>
          <a:prstGeom prst="rect">
            <a:avLst/>
          </a:prstGeom>
        </p:spPr>
        <p:txBody>
          <a:bodyPr wrap="square" lIns="0" tIns="0" rIns="0" bIns="0" rtlCol="0">
            <a:noAutofit/>
          </a:bodyPr>
          <a:lstStyle/>
          <a:p>
            <a:pPr marL="355600" marR="45720" indent="-342900">
              <a:lnSpc>
                <a:spcPts val="2555"/>
              </a:lnSpc>
              <a:spcBef>
                <a:spcPts val="127"/>
              </a:spcBef>
              <a:buFont typeface="Arial" panose="020B0604020202020204" pitchFamily="34" charset="0"/>
              <a:buChar char="•"/>
            </a:pPr>
            <a:r>
              <a:rPr lang="en-US" sz="2800" b="1" spc="-4" dirty="0" smtClean="0">
                <a:solidFill>
                  <a:srgbClr val="006FBF"/>
                </a:solidFill>
                <a:latin typeface="Arial"/>
                <a:cs typeface="Arial"/>
              </a:rPr>
              <a:t>Time and data elements always travel together</a:t>
            </a:r>
          </a:p>
          <a:p>
            <a:pPr marL="355600" marR="45720" indent="-342900">
              <a:lnSpc>
                <a:spcPts val="2555"/>
              </a:lnSpc>
              <a:spcBef>
                <a:spcPts val="127"/>
              </a:spcBef>
              <a:buFont typeface="Arial" panose="020B0604020202020204" pitchFamily="34" charset="0"/>
              <a:buChar char="•"/>
            </a:pPr>
            <a:endParaRPr lang="en-US" sz="2800" b="1" spc="-4" dirty="0" smtClean="0">
              <a:latin typeface="Arial"/>
              <a:cs typeface="Arial"/>
            </a:endParaRPr>
          </a:p>
          <a:p>
            <a:pPr marL="355600" marR="45720" indent="-342900">
              <a:lnSpc>
                <a:spcPts val="2555"/>
              </a:lnSpc>
              <a:spcBef>
                <a:spcPts val="127"/>
              </a:spcBef>
              <a:buFont typeface="Arial" panose="020B0604020202020204" pitchFamily="34" charset="0"/>
              <a:buChar char="•"/>
            </a:pPr>
            <a:r>
              <a:rPr sz="2800" b="1" u="sng" spc="-4" dirty="0" smtClean="0">
                <a:latin typeface="Arial"/>
                <a:cs typeface="Arial"/>
              </a:rPr>
              <a:t>S</a:t>
            </a:r>
            <a:r>
              <a:rPr sz="2800" b="1" u="sng" spc="4" dirty="0" smtClean="0">
                <a:latin typeface="Arial"/>
                <a:cs typeface="Arial"/>
              </a:rPr>
              <a:t>it</a:t>
            </a:r>
            <a:r>
              <a:rPr sz="2800" b="1" u="sng" dirty="0" smtClean="0">
                <a:latin typeface="Arial"/>
                <a:cs typeface="Arial"/>
              </a:rPr>
              <a:t>ua</a:t>
            </a:r>
            <a:r>
              <a:rPr sz="2800" b="1" u="sng" spc="4" dirty="0" smtClean="0">
                <a:latin typeface="Arial"/>
                <a:cs typeface="Arial"/>
              </a:rPr>
              <a:t>ti</a:t>
            </a:r>
            <a:r>
              <a:rPr sz="2800" b="1" u="sng" dirty="0" smtClean="0">
                <a:latin typeface="Arial"/>
                <a:cs typeface="Arial"/>
              </a:rPr>
              <a:t>on</a:t>
            </a:r>
            <a:r>
              <a:rPr sz="2800" b="1" u="sng" spc="-44" dirty="0" smtClean="0">
                <a:latin typeface="Arial"/>
                <a:cs typeface="Arial"/>
              </a:rPr>
              <a:t> </a:t>
            </a:r>
            <a:r>
              <a:rPr sz="2800" b="1" u="sng" spc="-4" dirty="0">
                <a:latin typeface="Arial"/>
                <a:cs typeface="Arial"/>
              </a:rPr>
              <a:t>D</a:t>
            </a:r>
            <a:r>
              <a:rPr sz="2800" b="1" u="sng" dirty="0">
                <a:latin typeface="Arial"/>
                <a:cs typeface="Arial"/>
              </a:rPr>
              <a:t>a</a:t>
            </a:r>
            <a:r>
              <a:rPr sz="2800" b="1" u="sng" spc="4" dirty="0">
                <a:latin typeface="Arial"/>
                <a:cs typeface="Arial"/>
              </a:rPr>
              <a:t>t</a:t>
            </a:r>
            <a:r>
              <a:rPr sz="2800" b="1" u="sng" dirty="0">
                <a:latin typeface="Arial"/>
                <a:cs typeface="Arial"/>
              </a:rPr>
              <a:t>a</a:t>
            </a:r>
            <a:endParaRPr sz="2800" u="sng" dirty="0">
              <a:latin typeface="Arial"/>
              <a:cs typeface="Arial"/>
            </a:endParaRPr>
          </a:p>
          <a:p>
            <a:pPr marL="12700">
              <a:lnSpc>
                <a:spcPct val="95825"/>
              </a:lnSpc>
              <a:spcBef>
                <a:spcPts val="568"/>
              </a:spcBef>
            </a:pPr>
            <a:r>
              <a:rPr sz="1600" dirty="0" smtClean="0">
                <a:latin typeface="Arial"/>
                <a:cs typeface="Arial"/>
              </a:rPr>
              <a:t>□</a:t>
            </a:r>
            <a:r>
              <a:rPr sz="1600" spc="279" dirty="0" smtClean="0">
                <a:latin typeface="Arial"/>
                <a:cs typeface="Arial"/>
              </a:rPr>
              <a:t> </a:t>
            </a:r>
            <a:r>
              <a:rPr sz="2400" dirty="0" smtClean="0">
                <a:latin typeface="Arial"/>
                <a:cs typeface="Arial"/>
              </a:rPr>
              <a:t>The</a:t>
            </a:r>
            <a:r>
              <a:rPr sz="2400" spc="-4" dirty="0" smtClean="0">
                <a:latin typeface="Arial"/>
                <a:cs typeface="Arial"/>
              </a:rPr>
              <a:t> </a:t>
            </a:r>
            <a:r>
              <a:rPr sz="2400" u="heavy" dirty="0">
                <a:latin typeface="Arial"/>
                <a:cs typeface="Arial"/>
              </a:rPr>
              <a:t>s</a:t>
            </a:r>
            <a:r>
              <a:rPr sz="2400" u="heavy" spc="4" dirty="0">
                <a:latin typeface="Arial"/>
                <a:cs typeface="Arial"/>
              </a:rPr>
              <a:t>t</a:t>
            </a:r>
            <a:r>
              <a:rPr sz="2400" u="heavy" dirty="0">
                <a:latin typeface="Arial"/>
                <a:cs typeface="Arial"/>
              </a:rPr>
              <a:t>a</a:t>
            </a:r>
            <a:r>
              <a:rPr sz="2400" u="heavy" spc="4" dirty="0">
                <a:latin typeface="Arial"/>
                <a:cs typeface="Arial"/>
              </a:rPr>
              <a:t>t</a:t>
            </a:r>
            <a:r>
              <a:rPr sz="2400" u="heavy" dirty="0">
                <a:latin typeface="Arial"/>
                <a:cs typeface="Arial"/>
              </a:rPr>
              <a:t>e</a:t>
            </a:r>
            <a:r>
              <a:rPr sz="2400" spc="-9" dirty="0">
                <a:latin typeface="Arial"/>
                <a:cs typeface="Arial"/>
              </a:rPr>
              <a:t> </a:t>
            </a:r>
            <a:r>
              <a:rPr sz="2400" dirty="0">
                <a:latin typeface="Arial"/>
                <a:cs typeface="Arial"/>
              </a:rPr>
              <a:t>of</a:t>
            </a:r>
            <a:r>
              <a:rPr sz="2400" spc="-9" dirty="0">
                <a:latin typeface="Arial"/>
                <a:cs typeface="Arial"/>
              </a:rPr>
              <a:t> </a:t>
            </a:r>
            <a:r>
              <a:rPr sz="2400" dirty="0">
                <a:latin typeface="Arial"/>
                <a:cs typeface="Arial"/>
              </a:rPr>
              <a:t>a key</a:t>
            </a:r>
            <a:r>
              <a:rPr sz="2400" spc="4" dirty="0">
                <a:latin typeface="Arial"/>
                <a:cs typeface="Arial"/>
              </a:rPr>
              <a:t> </a:t>
            </a:r>
            <a:r>
              <a:rPr sz="2400" dirty="0">
                <a:latin typeface="Arial"/>
                <a:cs typeface="Arial"/>
              </a:rPr>
              <a:t>e</a:t>
            </a:r>
            <a:r>
              <a:rPr sz="2400" spc="-4" dirty="0">
                <a:latin typeface="Arial"/>
                <a:cs typeface="Arial"/>
              </a:rPr>
              <a:t>l</a:t>
            </a:r>
            <a:r>
              <a:rPr sz="2400" dirty="0">
                <a:latin typeface="Arial"/>
                <a:cs typeface="Arial"/>
              </a:rPr>
              <a:t>e</a:t>
            </a:r>
            <a:r>
              <a:rPr sz="2400" spc="4" dirty="0">
                <a:latin typeface="Arial"/>
                <a:cs typeface="Arial"/>
              </a:rPr>
              <a:t>m</a:t>
            </a:r>
            <a:r>
              <a:rPr sz="2400" dirty="0">
                <a:latin typeface="Arial"/>
                <a:cs typeface="Arial"/>
              </a:rPr>
              <a:t>ent</a:t>
            </a:r>
            <a:r>
              <a:rPr sz="2400" spc="9" dirty="0">
                <a:latin typeface="Arial"/>
                <a:cs typeface="Arial"/>
              </a:rPr>
              <a:t> </a:t>
            </a:r>
            <a:r>
              <a:rPr sz="2400" dirty="0">
                <a:latin typeface="Arial"/>
                <a:cs typeface="Arial"/>
              </a:rPr>
              <a:t>of </a:t>
            </a:r>
            <a:r>
              <a:rPr sz="2400" spc="4" dirty="0">
                <a:latin typeface="Arial"/>
                <a:cs typeface="Arial"/>
              </a:rPr>
              <a:t>t</a:t>
            </a:r>
            <a:r>
              <a:rPr sz="2400" dirty="0">
                <a:latin typeface="Arial"/>
                <a:cs typeface="Arial"/>
              </a:rPr>
              <a:t>he sys</a:t>
            </a:r>
            <a:r>
              <a:rPr sz="2400" spc="4" dirty="0">
                <a:latin typeface="Arial"/>
                <a:cs typeface="Arial"/>
              </a:rPr>
              <a:t>t</a:t>
            </a:r>
            <a:r>
              <a:rPr sz="2400" dirty="0">
                <a:latin typeface="Arial"/>
                <a:cs typeface="Arial"/>
              </a:rPr>
              <a:t>em</a:t>
            </a:r>
            <a:r>
              <a:rPr sz="2400" spc="-9" dirty="0">
                <a:latin typeface="Arial"/>
                <a:cs typeface="Arial"/>
              </a:rPr>
              <a:t> </a:t>
            </a:r>
            <a:r>
              <a:rPr sz="2400" u="heavy" dirty="0">
                <a:latin typeface="Arial"/>
                <a:cs typeface="Arial"/>
              </a:rPr>
              <a:t>at a </a:t>
            </a:r>
            <a:r>
              <a:rPr sz="2400" u="heavy" dirty="0" smtClean="0">
                <a:latin typeface="Arial"/>
                <a:cs typeface="Arial"/>
              </a:rPr>
              <a:t>spec</a:t>
            </a:r>
            <a:r>
              <a:rPr sz="2400" u="heavy" spc="-4" dirty="0" smtClean="0">
                <a:latin typeface="Arial"/>
                <a:cs typeface="Arial"/>
              </a:rPr>
              <a:t>i</a:t>
            </a:r>
            <a:r>
              <a:rPr sz="2400" u="heavy" spc="4" dirty="0" smtClean="0">
                <a:latin typeface="Arial"/>
                <a:cs typeface="Arial"/>
              </a:rPr>
              <a:t>f</a:t>
            </a:r>
            <a:r>
              <a:rPr sz="2400" u="heavy" spc="-4" dirty="0" smtClean="0">
                <a:latin typeface="Arial"/>
                <a:cs typeface="Arial"/>
              </a:rPr>
              <a:t>i</a:t>
            </a:r>
            <a:r>
              <a:rPr sz="2400" u="heavy" dirty="0" smtClean="0">
                <a:latin typeface="Arial"/>
                <a:cs typeface="Arial"/>
              </a:rPr>
              <a:t>c</a:t>
            </a:r>
            <a:r>
              <a:rPr lang="en-US" sz="2400" u="heavy" dirty="0" smtClean="0">
                <a:latin typeface="Arial"/>
                <a:cs typeface="Arial"/>
              </a:rPr>
              <a:t> time</a:t>
            </a:r>
          </a:p>
          <a:p>
            <a:pPr marL="12700">
              <a:lnSpc>
                <a:spcPct val="95825"/>
              </a:lnSpc>
              <a:spcBef>
                <a:spcPts val="568"/>
              </a:spcBef>
            </a:pPr>
            <a:r>
              <a:rPr lang="en-US" sz="1600" dirty="0">
                <a:latin typeface="Arial"/>
                <a:cs typeface="Arial"/>
              </a:rPr>
              <a:t>□ </a:t>
            </a:r>
            <a:r>
              <a:rPr lang="en-US" sz="2800" spc="-4" dirty="0">
                <a:latin typeface="Arial"/>
                <a:cs typeface="Arial"/>
              </a:rPr>
              <a:t>D</a:t>
            </a:r>
            <a:r>
              <a:rPr lang="en-US" sz="2800" dirty="0">
                <a:latin typeface="Arial"/>
                <a:cs typeface="Arial"/>
              </a:rPr>
              <a:t>e</a:t>
            </a:r>
            <a:r>
              <a:rPr lang="en-US" sz="2800" spc="4" dirty="0">
                <a:latin typeface="Arial"/>
                <a:cs typeface="Arial"/>
              </a:rPr>
              <a:t>f</a:t>
            </a:r>
            <a:r>
              <a:rPr lang="en-US" sz="2800" spc="-4" dirty="0">
                <a:latin typeface="Arial"/>
                <a:cs typeface="Arial"/>
              </a:rPr>
              <a:t>i</a:t>
            </a:r>
            <a:r>
              <a:rPr lang="en-US" sz="2800" dirty="0">
                <a:latin typeface="Arial"/>
                <a:cs typeface="Arial"/>
              </a:rPr>
              <a:t>n</a:t>
            </a:r>
            <a:r>
              <a:rPr lang="en-US" sz="2800" spc="-4" dirty="0">
                <a:latin typeface="Arial"/>
                <a:cs typeface="Arial"/>
              </a:rPr>
              <a:t>i</a:t>
            </a:r>
            <a:r>
              <a:rPr lang="en-US" sz="2800" dirty="0">
                <a:latin typeface="Arial"/>
                <a:cs typeface="Arial"/>
              </a:rPr>
              <a:t>ng the </a:t>
            </a:r>
            <a:r>
              <a:rPr lang="en-US" sz="2800" u="sng" dirty="0">
                <a:latin typeface="Arial"/>
                <a:cs typeface="Arial"/>
              </a:rPr>
              <a:t>data flow and </a:t>
            </a:r>
            <a:r>
              <a:rPr lang="en-US" sz="2800" u="sng" dirty="0" smtClean="0">
                <a:latin typeface="Arial"/>
                <a:cs typeface="Arial"/>
              </a:rPr>
              <a:t>evolution</a:t>
            </a:r>
            <a:endParaRPr lang="en-US" sz="2800" u="sng" dirty="0">
              <a:latin typeface="Arial"/>
              <a:cs typeface="Arial"/>
            </a:endParaRPr>
          </a:p>
          <a:p>
            <a:pPr marL="355600" indent="-342900">
              <a:lnSpc>
                <a:spcPct val="95825"/>
              </a:lnSpc>
              <a:spcBef>
                <a:spcPts val="568"/>
              </a:spcBef>
              <a:buFont typeface="Arial" panose="020B0604020202020204" pitchFamily="34" charset="0"/>
              <a:buChar char="•"/>
            </a:pPr>
            <a:endParaRPr lang="en-US" sz="2800" b="1" dirty="0" smtClean="0">
              <a:solidFill>
                <a:srgbClr val="006FBF"/>
              </a:solidFill>
              <a:latin typeface="Arial"/>
              <a:cs typeface="Arial"/>
            </a:endParaRPr>
          </a:p>
          <a:p>
            <a:pPr marL="355600" indent="-342900">
              <a:lnSpc>
                <a:spcPct val="95825"/>
              </a:lnSpc>
              <a:spcBef>
                <a:spcPts val="568"/>
              </a:spcBef>
              <a:buFont typeface="Arial" panose="020B0604020202020204" pitchFamily="34" charset="0"/>
              <a:buChar char="•"/>
            </a:pPr>
            <a:r>
              <a:rPr lang="en-US" sz="2800" b="1" dirty="0" smtClean="0">
                <a:solidFill>
                  <a:srgbClr val="006FBF"/>
                </a:solidFill>
                <a:latin typeface="Arial"/>
                <a:cs typeface="Arial"/>
              </a:rPr>
              <a:t>T</a:t>
            </a:r>
            <a:r>
              <a:rPr lang="en-US" sz="2800" b="1" spc="4" dirty="0" smtClean="0">
                <a:solidFill>
                  <a:srgbClr val="006FBF"/>
                </a:solidFill>
                <a:latin typeface="Arial"/>
                <a:cs typeface="Arial"/>
              </a:rPr>
              <a:t>i</a:t>
            </a:r>
            <a:r>
              <a:rPr lang="en-US" sz="2800" b="1" dirty="0" smtClean="0">
                <a:solidFill>
                  <a:srgbClr val="006FBF"/>
                </a:solidFill>
                <a:latin typeface="Arial"/>
                <a:cs typeface="Arial"/>
              </a:rPr>
              <a:t>me and Location Context </a:t>
            </a:r>
            <a:r>
              <a:rPr lang="en-US" sz="2800" dirty="0" smtClean="0">
                <a:latin typeface="Arial"/>
                <a:cs typeface="Arial"/>
              </a:rPr>
              <a:t>to Data and Information</a:t>
            </a:r>
            <a:endParaRPr lang="en-US" sz="2800" dirty="0">
              <a:latin typeface="Arial"/>
              <a:cs typeface="Arial"/>
            </a:endParaRPr>
          </a:p>
          <a:p>
            <a:pPr marL="12700">
              <a:lnSpc>
                <a:spcPct val="95825"/>
              </a:lnSpc>
              <a:spcBef>
                <a:spcPts val="568"/>
              </a:spcBef>
            </a:pPr>
            <a:endParaRPr lang="en-US" sz="2800" u="sng" dirty="0">
              <a:latin typeface="Arial"/>
              <a:cs typeface="Arial"/>
            </a:endParaRPr>
          </a:p>
          <a:p>
            <a:pPr marL="12700">
              <a:lnSpc>
                <a:spcPct val="95825"/>
              </a:lnSpc>
              <a:spcBef>
                <a:spcPts val="568"/>
              </a:spcBef>
            </a:pPr>
            <a:endParaRPr sz="2800" dirty="0">
              <a:latin typeface="Arial"/>
              <a:cs typeface="Arial"/>
            </a:endParaRPr>
          </a:p>
        </p:txBody>
      </p:sp>
      <p:sp>
        <p:nvSpPr>
          <p:cNvPr id="9" name="object 9"/>
          <p:cNvSpPr txBox="1"/>
          <p:nvPr/>
        </p:nvSpPr>
        <p:spPr>
          <a:xfrm>
            <a:off x="1497142" y="1439926"/>
            <a:ext cx="110272"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2329676" y="1439926"/>
            <a:ext cx="110678"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3500758" y="1439926"/>
            <a:ext cx="112713"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125135" y="1439926"/>
            <a:ext cx="3637865"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889089" y="2470913"/>
            <a:ext cx="84734"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7143293" y="2470913"/>
            <a:ext cx="85039"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3997757" y="3275585"/>
            <a:ext cx="85039"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590289" y="3275585"/>
            <a:ext cx="86867" cy="152400"/>
          </a:xfrm>
          <a:prstGeom prst="rect">
            <a:avLst/>
          </a:prstGeom>
        </p:spPr>
        <p:txBody>
          <a:bodyPr wrap="square" lIns="0" tIns="0" rIns="0" bIns="0" rtlCol="0">
            <a:noAutofit/>
          </a:bodyPr>
          <a:lstStyle/>
          <a:p>
            <a:pPr marL="25400">
              <a:lnSpc>
                <a:spcPts val="1000"/>
              </a:lnSpc>
            </a:pPr>
            <a:endParaRPr sz="1000"/>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331" y="0"/>
            <a:ext cx="1008669" cy="1008669"/>
          </a:xfrm>
          <a:prstGeom prst="rect">
            <a:avLst/>
          </a:prstGeom>
          <a:solidFill>
            <a:srgbClr val="29527B"/>
          </a:solidFill>
        </p:spPr>
      </p:pic>
    </p:spTree>
    <p:extLst>
      <p:ext uri="{BB962C8B-B14F-4D97-AF65-F5344CB8AC3E}">
        <p14:creationId xmlns:p14="http://schemas.microsoft.com/office/powerpoint/2010/main" val="2467584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kern="1200" dirty="0">
                <a:solidFill>
                  <a:srgbClr val="29527B"/>
                </a:solidFill>
                <a:latin typeface="Arial"/>
                <a:ea typeface="ＭＳ Ｐゴシック" pitchFamily="84" charset="-128"/>
                <a:cs typeface="Arial"/>
              </a:rPr>
              <a:t>Common Understanding</a:t>
            </a:r>
          </a:p>
        </p:txBody>
      </p:sp>
      <p:sp>
        <p:nvSpPr>
          <p:cNvPr id="5" name="Content Placeholder 4"/>
          <p:cNvSpPr>
            <a:spLocks noGrp="1"/>
          </p:cNvSpPr>
          <p:nvPr>
            <p:ph idx="1"/>
          </p:nvPr>
        </p:nvSpPr>
        <p:spPr>
          <a:xfrm>
            <a:off x="457200" y="1103586"/>
            <a:ext cx="8229600" cy="5454869"/>
          </a:xfrm>
        </p:spPr>
        <p:txBody>
          <a:bodyPr/>
          <a:lstStyle/>
          <a:p>
            <a:pPr marL="173728" indent="0">
              <a:buNone/>
            </a:pPr>
            <a:r>
              <a:rPr lang="en-US" sz="2000" dirty="0" smtClean="0">
                <a:solidFill>
                  <a:srgbClr val="0000CC"/>
                </a:solidFill>
              </a:rPr>
              <a:t>As data moves toward the center of the system – </a:t>
            </a:r>
          </a:p>
          <a:p>
            <a:pPr marL="173728" indent="0">
              <a:buNone/>
            </a:pPr>
            <a:endParaRPr lang="en-US" sz="1200" dirty="0" smtClean="0"/>
          </a:p>
          <a:p>
            <a:r>
              <a:rPr lang="en-US" sz="2000" dirty="0" smtClean="0"/>
              <a:t>It </a:t>
            </a:r>
            <a:r>
              <a:rPr lang="en-US" sz="2000" dirty="0"/>
              <a:t>is assumed that every object that is part of, or is utilizing the services of the Unified Implementation of the Reference Architecture, has </a:t>
            </a:r>
            <a:r>
              <a:rPr lang="en-US" sz="2000" b="1" dirty="0"/>
              <a:t>a common understanding of time</a:t>
            </a:r>
            <a:r>
              <a:rPr lang="en-US" sz="2000" dirty="0"/>
              <a:t>, based on Coordinated Universal Time (UTC) as defined by the “International Telecommunications Union Recommendation TF.460-6”, to within 1 millisecond absolute to UTC</a:t>
            </a:r>
            <a:r>
              <a:rPr lang="en-US" sz="2000" dirty="0" smtClean="0"/>
              <a:t>.</a:t>
            </a:r>
          </a:p>
          <a:p>
            <a:endParaRPr lang="en-US" sz="1200" dirty="0"/>
          </a:p>
          <a:p>
            <a:r>
              <a:rPr lang="en-US" sz="2000" dirty="0"/>
              <a:t>It is also assumed that every object that is part of, or is utilizing the services of the Unified Implementation of the Reference Architecture, has </a:t>
            </a:r>
            <a:r>
              <a:rPr lang="en-US" sz="2000" b="1" dirty="0"/>
              <a:t>a common understanding of location</a:t>
            </a:r>
            <a:r>
              <a:rPr lang="en-US" sz="2000" dirty="0"/>
              <a:t>, using the </a:t>
            </a:r>
            <a:r>
              <a:rPr lang="en-US" sz="2000" dirty="0" err="1"/>
              <a:t>DE_Longitude</a:t>
            </a:r>
            <a:r>
              <a:rPr lang="en-US" sz="2000" dirty="0"/>
              <a:t>, </a:t>
            </a:r>
            <a:r>
              <a:rPr lang="en-US" sz="2000" dirty="0" err="1"/>
              <a:t>DE_Latitude</a:t>
            </a:r>
            <a:r>
              <a:rPr lang="en-US" sz="2000" dirty="0"/>
              <a:t> and </a:t>
            </a:r>
            <a:r>
              <a:rPr lang="en-US" sz="2000" dirty="0" err="1"/>
              <a:t>DE_Elevation</a:t>
            </a:r>
            <a:r>
              <a:rPr lang="en-US" sz="2000" dirty="0"/>
              <a:t> units as specified in the “SAE J2735 - Dedicated Short Range Communications (DSRC) Message Set Dictionary”.</a:t>
            </a:r>
          </a:p>
          <a:p>
            <a:pPr marL="173728" indent="0">
              <a:buNone/>
            </a:pPr>
            <a:endParaRPr lang="en-US" sz="1200" dirty="0" smtClean="0"/>
          </a:p>
          <a:p>
            <a:pPr marL="173728" indent="0">
              <a:buNone/>
            </a:pPr>
            <a:r>
              <a:rPr lang="en-US" sz="2000" dirty="0" smtClean="0">
                <a:solidFill>
                  <a:srgbClr val="0000CC"/>
                </a:solidFill>
              </a:rPr>
              <a:t>Familiar units are reconstructed at the edges</a:t>
            </a:r>
            <a:endParaRPr lang="en-US" sz="2000" dirty="0">
              <a:solidFill>
                <a:srgbClr val="0000CC"/>
              </a:solidFill>
            </a:endParaRPr>
          </a:p>
        </p:txBody>
      </p:sp>
    </p:spTree>
    <p:extLst>
      <p:ext uri="{BB962C8B-B14F-4D97-AF65-F5344CB8AC3E}">
        <p14:creationId xmlns:p14="http://schemas.microsoft.com/office/powerpoint/2010/main" val="3932520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kern="1200" dirty="0" smtClean="0">
                <a:solidFill>
                  <a:srgbClr val="29527B"/>
                </a:solidFill>
                <a:latin typeface="Arial"/>
                <a:ea typeface="ＭＳ Ｐゴシック" pitchFamily="84" charset="-128"/>
                <a:cs typeface="Arial"/>
              </a:rPr>
              <a:t>Geographic Reference in data units</a:t>
            </a:r>
            <a:endParaRPr lang="en-US" kern="1200" dirty="0">
              <a:solidFill>
                <a:srgbClr val="29527B"/>
              </a:solidFill>
              <a:latin typeface="Arial"/>
              <a:ea typeface="ＭＳ Ｐゴシック" pitchFamily="84" charset="-128"/>
              <a:cs typeface="Arial"/>
            </a:endParaRPr>
          </a:p>
        </p:txBody>
      </p:sp>
      <p:sp>
        <p:nvSpPr>
          <p:cNvPr id="5" name="Content Placeholder 4"/>
          <p:cNvSpPr>
            <a:spLocks noGrp="1"/>
          </p:cNvSpPr>
          <p:nvPr>
            <p:ph idx="1"/>
          </p:nvPr>
        </p:nvSpPr>
        <p:spPr>
          <a:xfrm>
            <a:off x="457200" y="1103586"/>
            <a:ext cx="8229600" cy="2522483"/>
          </a:xfrm>
        </p:spPr>
        <p:txBody>
          <a:bodyPr/>
          <a:lstStyle/>
          <a:p>
            <a:pPr marL="173728" indent="0">
              <a:buNone/>
            </a:pPr>
            <a:r>
              <a:rPr lang="en-US" sz="2000" dirty="0" smtClean="0">
                <a:solidFill>
                  <a:srgbClr val="0000CC"/>
                </a:solidFill>
              </a:rPr>
              <a:t>As data moves toward the center of the system – </a:t>
            </a:r>
          </a:p>
          <a:p>
            <a:pPr marL="173728" indent="0">
              <a:buNone/>
            </a:pPr>
            <a:endParaRPr lang="en-US" sz="1200" dirty="0" smtClean="0"/>
          </a:p>
          <a:p>
            <a:r>
              <a:rPr lang="en-US" sz="2000" dirty="0" smtClean="0"/>
              <a:t>A </a:t>
            </a:r>
            <a:r>
              <a:rPr lang="en-US" sz="2000" b="1" dirty="0" smtClean="0"/>
              <a:t>common </a:t>
            </a:r>
            <a:r>
              <a:rPr lang="en-US" sz="2000" b="1" dirty="0"/>
              <a:t>understanding of location</a:t>
            </a:r>
            <a:r>
              <a:rPr lang="en-US" sz="2000" dirty="0"/>
              <a:t>, using the </a:t>
            </a:r>
            <a:r>
              <a:rPr lang="en-US" sz="2000" dirty="0" err="1"/>
              <a:t>DE_Longitude</a:t>
            </a:r>
            <a:r>
              <a:rPr lang="en-US" sz="2000" dirty="0"/>
              <a:t>, </a:t>
            </a:r>
            <a:r>
              <a:rPr lang="en-US" sz="2000" dirty="0" err="1"/>
              <a:t>DE_Latitude</a:t>
            </a:r>
            <a:r>
              <a:rPr lang="en-US" sz="2000" dirty="0"/>
              <a:t> and </a:t>
            </a:r>
            <a:r>
              <a:rPr lang="en-US" sz="2000" dirty="0" err="1"/>
              <a:t>DE_Elevation</a:t>
            </a:r>
            <a:r>
              <a:rPr lang="en-US" sz="2000" dirty="0"/>
              <a:t> units as specified in the “SAE J2735 - Dedicated Short Range Communications (DSRC) Message Set Dictionary</a:t>
            </a:r>
            <a:r>
              <a:rPr lang="en-US" sz="2000" dirty="0" smtClean="0"/>
              <a:t>”.</a:t>
            </a:r>
          </a:p>
          <a:p>
            <a:r>
              <a:rPr lang="en-US" sz="2000" dirty="0" smtClean="0"/>
              <a:t>Supports creating tiles of data, the smallest being a 10 </a:t>
            </a:r>
            <a:r>
              <a:rPr lang="en-US" sz="2000" dirty="0" err="1" smtClean="0"/>
              <a:t>millidegree</a:t>
            </a:r>
            <a:r>
              <a:rPr lang="en-US" sz="2000" dirty="0" smtClean="0"/>
              <a:t> cube.</a:t>
            </a:r>
            <a:endParaRPr lang="en-US" sz="2000" dirty="0"/>
          </a:p>
          <a:p>
            <a:pPr marL="173728" indent="0">
              <a:buNone/>
            </a:pPr>
            <a:endParaRPr lang="en-US" sz="1200" dirty="0" smtClean="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85956" y="3721636"/>
            <a:ext cx="4408170" cy="3009265"/>
          </a:xfrm>
          <a:prstGeom prst="rect">
            <a:avLst/>
          </a:prstGeom>
        </p:spPr>
      </p:pic>
    </p:spTree>
    <p:extLst>
      <p:ext uri="{BB962C8B-B14F-4D97-AF65-F5344CB8AC3E}">
        <p14:creationId xmlns:p14="http://schemas.microsoft.com/office/powerpoint/2010/main" val="4178859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563167" y="463296"/>
            <a:ext cx="8300796" cy="432307"/>
          </a:xfrm>
          <a:prstGeom prst="rect">
            <a:avLst/>
          </a:prstGeom>
        </p:spPr>
        <p:txBody>
          <a:bodyPr wrap="square" lIns="0" tIns="0" rIns="0" bIns="0" rtlCol="0">
            <a:noAutofit/>
          </a:bodyPr>
          <a:lstStyle/>
          <a:p>
            <a:pPr marL="12700">
              <a:lnSpc>
                <a:spcPts val="3375"/>
              </a:lnSpc>
              <a:tabLst>
                <a:tab pos="8216900" algn="l"/>
              </a:tabLst>
            </a:pPr>
            <a:r>
              <a:rPr sz="3200" b="1" dirty="0">
                <a:solidFill>
                  <a:srgbClr val="29527B"/>
                </a:solidFill>
                <a:latin typeface="Arial"/>
                <a:cs typeface="Arial"/>
              </a:rPr>
              <a:t>Pr</a:t>
            </a:r>
            <a:r>
              <a:rPr sz="3200" b="1" spc="-4" dirty="0">
                <a:solidFill>
                  <a:srgbClr val="29527B"/>
                </a:solidFill>
                <a:latin typeface="Arial"/>
                <a:cs typeface="Arial"/>
              </a:rPr>
              <a:t>ivacy/</a:t>
            </a:r>
            <a:r>
              <a:rPr sz="3200" b="1" spc="4" dirty="0">
                <a:solidFill>
                  <a:srgbClr val="29527B"/>
                </a:solidFill>
                <a:latin typeface="Arial"/>
                <a:cs typeface="Arial"/>
              </a:rPr>
              <a:t>A</a:t>
            </a:r>
            <a:r>
              <a:rPr sz="3200" b="1" spc="-4" dirty="0">
                <a:solidFill>
                  <a:srgbClr val="29527B"/>
                </a:solidFill>
                <a:latin typeface="Arial"/>
                <a:cs typeface="Arial"/>
              </a:rPr>
              <a:t>nonymi</a:t>
            </a:r>
            <a:r>
              <a:rPr sz="3200" b="1" dirty="0">
                <a:solidFill>
                  <a:srgbClr val="29527B"/>
                </a:solidFill>
                <a:latin typeface="Arial"/>
                <a:cs typeface="Arial"/>
              </a:rPr>
              <a:t>ty</a:t>
            </a:r>
            <a:r>
              <a:rPr sz="3200" b="1" spc="-44" dirty="0">
                <a:solidFill>
                  <a:srgbClr val="29527B"/>
                </a:solidFill>
                <a:latin typeface="Arial"/>
                <a:cs typeface="Arial"/>
              </a:rPr>
              <a:t> </a:t>
            </a:r>
            <a:r>
              <a:rPr sz="3200" b="1" spc="4" dirty="0">
                <a:solidFill>
                  <a:srgbClr val="29527B"/>
                </a:solidFill>
                <a:latin typeface="Arial"/>
                <a:cs typeface="Arial"/>
              </a:rPr>
              <a:t>C</a:t>
            </a:r>
            <a:r>
              <a:rPr sz="3200" b="1" spc="-4" dirty="0">
                <a:solidFill>
                  <a:srgbClr val="29527B"/>
                </a:solidFill>
                <a:latin typeface="Arial"/>
                <a:cs typeface="Arial"/>
              </a:rPr>
              <a:t>once</a:t>
            </a:r>
            <a:r>
              <a:rPr sz="3200" b="1" dirty="0">
                <a:solidFill>
                  <a:srgbClr val="29527B"/>
                </a:solidFill>
                <a:latin typeface="Arial"/>
                <a:cs typeface="Arial"/>
              </a:rPr>
              <a:t>r</a:t>
            </a:r>
            <a:r>
              <a:rPr sz="3200" b="1" spc="-4" dirty="0">
                <a:solidFill>
                  <a:srgbClr val="29527B"/>
                </a:solidFill>
                <a:latin typeface="Arial"/>
                <a:cs typeface="Arial"/>
              </a:rPr>
              <a:t>n</a:t>
            </a:r>
            <a:r>
              <a:rPr sz="3200" b="1" dirty="0">
                <a:solidFill>
                  <a:srgbClr val="29527B"/>
                </a:solidFill>
                <a:latin typeface="Arial"/>
                <a:cs typeface="Arial"/>
              </a:rPr>
              <a:t>s 	</a:t>
            </a:r>
            <a:endParaRPr sz="3200" dirty="0">
              <a:solidFill>
                <a:srgbClr val="29527B"/>
              </a:solidFill>
              <a:latin typeface="Arial"/>
              <a:cs typeface="Arial"/>
            </a:endParaRPr>
          </a:p>
        </p:txBody>
      </p:sp>
      <p:sp>
        <p:nvSpPr>
          <p:cNvPr id="8" name="object 8"/>
          <p:cNvSpPr txBox="1"/>
          <p:nvPr/>
        </p:nvSpPr>
        <p:spPr>
          <a:xfrm>
            <a:off x="299545" y="1182413"/>
            <a:ext cx="8734095" cy="5171090"/>
          </a:xfrm>
          <a:prstGeom prst="rect">
            <a:avLst/>
          </a:prstGeom>
        </p:spPr>
        <p:txBody>
          <a:bodyPr wrap="square" lIns="0" tIns="0" rIns="0" bIns="0" rtlCol="0">
            <a:noAutofit/>
          </a:bodyPr>
          <a:lstStyle/>
          <a:p>
            <a:pPr marL="12700" marR="22349">
              <a:lnSpc>
                <a:spcPts val="1730"/>
              </a:lnSpc>
              <a:spcBef>
                <a:spcPts val="86"/>
              </a:spcBef>
            </a:pPr>
            <a:r>
              <a:rPr sz="1800" spc="-4" dirty="0">
                <a:latin typeface="Arial"/>
                <a:cs typeface="Arial"/>
              </a:rPr>
              <a:t>F</a:t>
            </a:r>
            <a:r>
              <a:rPr sz="1800" dirty="0">
                <a:latin typeface="Arial"/>
                <a:cs typeface="Arial"/>
              </a:rPr>
              <a:t>o</a:t>
            </a:r>
            <a:r>
              <a:rPr sz="1800" spc="-4" dirty="0">
                <a:latin typeface="Arial"/>
                <a:cs typeface="Arial"/>
              </a:rPr>
              <a:t>r</a:t>
            </a:r>
            <a:r>
              <a:rPr sz="1800" spc="4" dirty="0">
                <a:latin typeface="Arial"/>
                <a:cs typeface="Arial"/>
              </a:rPr>
              <a:t>m</a:t>
            </a:r>
            <a:r>
              <a:rPr sz="1800" dirty="0">
                <a:latin typeface="Arial"/>
                <a:cs typeface="Arial"/>
              </a:rPr>
              <a:t>u</a:t>
            </a:r>
            <a:r>
              <a:rPr sz="1800" spc="4" dirty="0">
                <a:latin typeface="Arial"/>
                <a:cs typeface="Arial"/>
              </a:rPr>
              <a:t>l</a:t>
            </a:r>
            <a:r>
              <a:rPr sz="1800" dirty="0">
                <a:latin typeface="Arial"/>
                <a:cs typeface="Arial"/>
              </a:rPr>
              <a:t>ated</a:t>
            </a:r>
            <a:r>
              <a:rPr sz="1800" spc="-80" dirty="0">
                <a:latin typeface="Arial"/>
                <a:cs typeface="Arial"/>
              </a:rPr>
              <a:t> </a:t>
            </a:r>
            <a:r>
              <a:rPr sz="1800" dirty="0">
                <a:latin typeface="Arial"/>
                <a:cs typeface="Arial"/>
              </a:rPr>
              <a:t>to</a:t>
            </a:r>
            <a:r>
              <a:rPr sz="1800" spc="1" dirty="0">
                <a:latin typeface="Arial"/>
                <a:cs typeface="Arial"/>
              </a:rPr>
              <a:t> </a:t>
            </a:r>
            <a:r>
              <a:rPr sz="1800" b="1" spc="-4" dirty="0">
                <a:latin typeface="Arial"/>
                <a:cs typeface="Arial"/>
              </a:rPr>
              <a:t>p</a:t>
            </a:r>
            <a:r>
              <a:rPr sz="1800" b="1" spc="4" dirty="0">
                <a:latin typeface="Arial"/>
                <a:cs typeface="Arial"/>
              </a:rPr>
              <a:t>r</a:t>
            </a:r>
            <a:r>
              <a:rPr sz="1800" b="1" spc="-4" dirty="0">
                <a:latin typeface="Arial"/>
                <a:cs typeface="Arial"/>
              </a:rPr>
              <a:t>ot</a:t>
            </a:r>
            <a:r>
              <a:rPr sz="1800" b="1" dirty="0">
                <a:latin typeface="Arial"/>
                <a:cs typeface="Arial"/>
              </a:rPr>
              <a:t>ect</a:t>
            </a:r>
            <a:r>
              <a:rPr sz="1800" b="1" spc="-19" dirty="0">
                <a:latin typeface="Arial"/>
                <a:cs typeface="Arial"/>
              </a:rPr>
              <a:t> </a:t>
            </a:r>
            <a:r>
              <a:rPr sz="1800" b="1" spc="-4" dirty="0">
                <a:latin typeface="Arial"/>
                <a:cs typeface="Arial"/>
              </a:rPr>
              <a:t>th</a:t>
            </a:r>
            <a:r>
              <a:rPr sz="1800" b="1" dirty="0">
                <a:latin typeface="Arial"/>
                <a:cs typeface="Arial"/>
              </a:rPr>
              <a:t>e </a:t>
            </a:r>
            <a:r>
              <a:rPr sz="1800" b="1" spc="-4" dirty="0">
                <a:latin typeface="Arial"/>
                <a:cs typeface="Arial"/>
              </a:rPr>
              <a:t>p</a:t>
            </a:r>
            <a:r>
              <a:rPr sz="1800" b="1" spc="4" dirty="0">
                <a:latin typeface="Arial"/>
                <a:cs typeface="Arial"/>
              </a:rPr>
              <a:t>r</a:t>
            </a:r>
            <a:r>
              <a:rPr sz="1800" b="1" dirty="0">
                <a:latin typeface="Arial"/>
                <a:cs typeface="Arial"/>
              </a:rPr>
              <a:t>i</a:t>
            </a:r>
            <a:r>
              <a:rPr sz="1800" b="1" spc="-34" dirty="0">
                <a:latin typeface="Arial"/>
                <a:cs typeface="Arial"/>
              </a:rPr>
              <a:t>v</a:t>
            </a:r>
            <a:r>
              <a:rPr sz="1800" b="1" dirty="0">
                <a:latin typeface="Arial"/>
                <a:cs typeface="Arial"/>
              </a:rPr>
              <a:t>a</a:t>
            </a:r>
            <a:r>
              <a:rPr sz="1800" b="1" spc="14" dirty="0">
                <a:latin typeface="Arial"/>
                <a:cs typeface="Arial"/>
              </a:rPr>
              <a:t>c</a:t>
            </a:r>
            <a:r>
              <a:rPr sz="1800" b="1" dirty="0">
                <a:latin typeface="Arial"/>
                <a:cs typeface="Arial"/>
              </a:rPr>
              <a:t>y</a:t>
            </a:r>
            <a:r>
              <a:rPr sz="1800" b="1" spc="-11" dirty="0">
                <a:latin typeface="Arial"/>
                <a:cs typeface="Arial"/>
              </a:rPr>
              <a:t> </a:t>
            </a:r>
            <a:r>
              <a:rPr sz="1800" dirty="0">
                <a:latin typeface="Arial"/>
                <a:cs typeface="Arial"/>
              </a:rPr>
              <a:t>of</a:t>
            </a:r>
            <a:r>
              <a:rPr sz="1800" spc="1" dirty="0">
                <a:latin typeface="Arial"/>
                <a:cs typeface="Arial"/>
              </a:rPr>
              <a:t> </a:t>
            </a:r>
            <a:r>
              <a:rPr sz="1800" dirty="0">
                <a:latin typeface="Arial"/>
                <a:cs typeface="Arial"/>
              </a:rPr>
              <a:t>the</a:t>
            </a:r>
            <a:r>
              <a:rPr sz="1800" spc="-7" dirty="0">
                <a:latin typeface="Arial"/>
                <a:cs typeface="Arial"/>
              </a:rPr>
              <a:t> </a:t>
            </a:r>
            <a:r>
              <a:rPr sz="1800" dirty="0">
                <a:latin typeface="Arial"/>
                <a:cs typeface="Arial"/>
              </a:rPr>
              <a:t>u</a:t>
            </a:r>
            <a:r>
              <a:rPr sz="1800" spc="4" dirty="0">
                <a:latin typeface="Arial"/>
                <a:cs typeface="Arial"/>
              </a:rPr>
              <a:t>s</a:t>
            </a:r>
            <a:r>
              <a:rPr sz="1800" dirty="0">
                <a:latin typeface="Arial"/>
                <a:cs typeface="Arial"/>
              </a:rPr>
              <a:t>e</a:t>
            </a:r>
            <a:r>
              <a:rPr sz="1800" spc="-4" dirty="0">
                <a:latin typeface="Arial"/>
                <a:cs typeface="Arial"/>
              </a:rPr>
              <a:t>r</a:t>
            </a:r>
            <a:r>
              <a:rPr sz="1800" dirty="0">
                <a:latin typeface="Arial"/>
                <a:cs typeface="Arial"/>
              </a:rPr>
              <a:t>s</a:t>
            </a:r>
            <a:r>
              <a:rPr sz="1800" spc="-34" dirty="0">
                <a:latin typeface="Arial"/>
                <a:cs typeface="Arial"/>
              </a:rPr>
              <a:t> </a:t>
            </a:r>
            <a:r>
              <a:rPr sz="1800" dirty="0">
                <a:latin typeface="Arial"/>
                <a:cs typeface="Arial"/>
              </a:rPr>
              <a:t>to</a:t>
            </a:r>
            <a:r>
              <a:rPr sz="1800" spc="1" dirty="0">
                <a:latin typeface="Arial"/>
                <a:cs typeface="Arial"/>
              </a:rPr>
              <a:t> </a:t>
            </a:r>
            <a:r>
              <a:rPr sz="1800" dirty="0">
                <a:latin typeface="Arial"/>
                <a:cs typeface="Arial"/>
              </a:rPr>
              <a:t>the</a:t>
            </a:r>
            <a:r>
              <a:rPr sz="1800" spc="-7" dirty="0">
                <a:latin typeface="Arial"/>
                <a:cs typeface="Arial"/>
              </a:rPr>
              <a:t> </a:t>
            </a:r>
            <a:r>
              <a:rPr sz="1800" dirty="0">
                <a:latin typeface="Arial"/>
                <a:cs typeface="Arial"/>
              </a:rPr>
              <a:t>h</a:t>
            </a:r>
            <a:r>
              <a:rPr sz="1800" spc="4" dirty="0">
                <a:latin typeface="Arial"/>
                <a:cs typeface="Arial"/>
              </a:rPr>
              <a:t>i</a:t>
            </a:r>
            <a:r>
              <a:rPr sz="1800" dirty="0">
                <a:latin typeface="Arial"/>
                <a:cs typeface="Arial"/>
              </a:rPr>
              <a:t>ghe</a:t>
            </a:r>
            <a:r>
              <a:rPr sz="1800" spc="4" dirty="0">
                <a:latin typeface="Arial"/>
                <a:cs typeface="Arial"/>
              </a:rPr>
              <a:t>s</a:t>
            </a:r>
            <a:r>
              <a:rPr sz="1800" dirty="0">
                <a:latin typeface="Arial"/>
                <a:cs typeface="Arial"/>
              </a:rPr>
              <a:t>t</a:t>
            </a:r>
            <a:r>
              <a:rPr sz="1800" spc="-47" dirty="0">
                <a:latin typeface="Arial"/>
                <a:cs typeface="Arial"/>
              </a:rPr>
              <a:t> </a:t>
            </a:r>
            <a:r>
              <a:rPr sz="1800" dirty="0">
                <a:latin typeface="Arial"/>
                <a:cs typeface="Arial"/>
              </a:rPr>
              <a:t>po</a:t>
            </a:r>
            <a:r>
              <a:rPr sz="1800" spc="4" dirty="0">
                <a:latin typeface="Arial"/>
                <a:cs typeface="Arial"/>
              </a:rPr>
              <a:t>ssi</a:t>
            </a:r>
            <a:r>
              <a:rPr sz="1800" dirty="0">
                <a:latin typeface="Arial"/>
                <a:cs typeface="Arial"/>
              </a:rPr>
              <a:t>b</a:t>
            </a:r>
            <a:r>
              <a:rPr sz="1800" spc="4" dirty="0">
                <a:latin typeface="Arial"/>
                <a:cs typeface="Arial"/>
              </a:rPr>
              <a:t>l</a:t>
            </a:r>
            <a:r>
              <a:rPr sz="1800" dirty="0">
                <a:latin typeface="Arial"/>
                <a:cs typeface="Arial"/>
              </a:rPr>
              <a:t>e</a:t>
            </a:r>
            <a:r>
              <a:rPr sz="1800" spc="-73" dirty="0">
                <a:latin typeface="Arial"/>
                <a:cs typeface="Arial"/>
              </a:rPr>
              <a:t> </a:t>
            </a:r>
            <a:r>
              <a:rPr sz="1800" dirty="0">
                <a:latin typeface="Arial"/>
                <a:cs typeface="Arial"/>
              </a:rPr>
              <a:t>deg</a:t>
            </a:r>
            <a:r>
              <a:rPr sz="1800" spc="-4" dirty="0">
                <a:latin typeface="Arial"/>
                <a:cs typeface="Arial"/>
              </a:rPr>
              <a:t>r</a:t>
            </a:r>
            <a:r>
              <a:rPr sz="1800" dirty="0">
                <a:latin typeface="Arial"/>
                <a:cs typeface="Arial"/>
              </a:rPr>
              <a:t>ee</a:t>
            </a:r>
            <a:r>
              <a:rPr sz="1800" spc="-34" dirty="0">
                <a:latin typeface="Arial"/>
                <a:cs typeface="Arial"/>
              </a:rPr>
              <a:t> </a:t>
            </a:r>
            <a:r>
              <a:rPr sz="1800" dirty="0">
                <a:latin typeface="Arial"/>
                <a:cs typeface="Arial"/>
              </a:rPr>
              <a:t>po</a:t>
            </a:r>
            <a:r>
              <a:rPr sz="1800" spc="4" dirty="0">
                <a:latin typeface="Arial"/>
                <a:cs typeface="Arial"/>
              </a:rPr>
              <a:t>ssi</a:t>
            </a:r>
            <a:r>
              <a:rPr sz="1800" dirty="0">
                <a:latin typeface="Arial"/>
                <a:cs typeface="Arial"/>
              </a:rPr>
              <a:t>b</a:t>
            </a:r>
            <a:r>
              <a:rPr sz="1800" spc="4" dirty="0">
                <a:latin typeface="Arial"/>
                <a:cs typeface="Arial"/>
              </a:rPr>
              <a:t>l</a:t>
            </a:r>
            <a:r>
              <a:rPr sz="1800" dirty="0">
                <a:latin typeface="Arial"/>
                <a:cs typeface="Arial"/>
              </a:rPr>
              <a:t>e</a:t>
            </a:r>
            <a:r>
              <a:rPr sz="1800" dirty="0" smtClean="0">
                <a:latin typeface="Arial"/>
                <a:cs typeface="Arial"/>
              </a:rPr>
              <a:t>.</a:t>
            </a:r>
            <a:endParaRPr lang="en-US" sz="1800" dirty="0" smtClean="0">
              <a:latin typeface="Arial"/>
              <a:cs typeface="Arial"/>
            </a:endParaRPr>
          </a:p>
          <a:p>
            <a:pPr marL="12700" marR="22349">
              <a:lnSpc>
                <a:spcPts val="1730"/>
              </a:lnSpc>
              <a:spcBef>
                <a:spcPts val="86"/>
              </a:spcBef>
            </a:pPr>
            <a:endParaRPr sz="1800" dirty="0">
              <a:latin typeface="Arial"/>
              <a:cs typeface="Arial"/>
            </a:endParaRPr>
          </a:p>
          <a:p>
            <a:pPr marL="298450" marR="22349" indent="-285750">
              <a:lnSpc>
                <a:spcPct val="95825"/>
              </a:lnSpc>
              <a:spcBef>
                <a:spcPts val="378"/>
              </a:spcBef>
              <a:buFont typeface="Arial" panose="020B0604020202020204" pitchFamily="34" charset="0"/>
              <a:buChar char="•"/>
            </a:pPr>
            <a:r>
              <a:rPr sz="2000" b="1" dirty="0">
                <a:latin typeface="Arial"/>
                <a:cs typeface="Arial"/>
              </a:rPr>
              <a:t>C</a:t>
            </a:r>
            <a:r>
              <a:rPr sz="2000" b="1" spc="-4" dirty="0">
                <a:latin typeface="Arial"/>
                <a:cs typeface="Arial"/>
              </a:rPr>
              <a:t>h</a:t>
            </a:r>
            <a:r>
              <a:rPr sz="2000" b="1" dirty="0">
                <a:latin typeface="Arial"/>
                <a:cs typeface="Arial"/>
              </a:rPr>
              <a:t>alle</a:t>
            </a:r>
            <a:r>
              <a:rPr sz="2000" b="1" spc="-4" dirty="0">
                <a:latin typeface="Arial"/>
                <a:cs typeface="Arial"/>
              </a:rPr>
              <a:t>ng</a:t>
            </a:r>
            <a:r>
              <a:rPr sz="2000" b="1" dirty="0">
                <a:latin typeface="Arial"/>
                <a:cs typeface="Arial"/>
              </a:rPr>
              <a:t>i</a:t>
            </a:r>
            <a:r>
              <a:rPr sz="2000" b="1" spc="-4" dirty="0">
                <a:latin typeface="Arial"/>
                <a:cs typeface="Arial"/>
              </a:rPr>
              <a:t>n</a:t>
            </a:r>
            <a:r>
              <a:rPr sz="2000" b="1" dirty="0">
                <a:latin typeface="Arial"/>
                <a:cs typeface="Arial"/>
              </a:rPr>
              <a:t>g</a:t>
            </a:r>
            <a:r>
              <a:rPr sz="2000" b="1" spc="-71" dirty="0">
                <a:latin typeface="Arial"/>
                <a:cs typeface="Arial"/>
              </a:rPr>
              <a:t> </a:t>
            </a:r>
            <a:r>
              <a:rPr sz="2000" b="1" dirty="0">
                <a:latin typeface="Arial"/>
                <a:cs typeface="Arial"/>
              </a:rPr>
              <a:t>in</a:t>
            </a:r>
            <a:r>
              <a:rPr sz="2000" b="1" spc="-4" dirty="0">
                <a:latin typeface="Arial"/>
                <a:cs typeface="Arial"/>
              </a:rPr>
              <a:t> </a:t>
            </a:r>
            <a:r>
              <a:rPr sz="2000" b="1" dirty="0">
                <a:latin typeface="Arial"/>
                <a:cs typeface="Arial"/>
              </a:rPr>
              <a:t>a</a:t>
            </a:r>
            <a:r>
              <a:rPr sz="2000" b="1" spc="5" dirty="0">
                <a:latin typeface="Arial"/>
                <a:cs typeface="Arial"/>
              </a:rPr>
              <a:t> </a:t>
            </a:r>
            <a:r>
              <a:rPr sz="2000" b="1" spc="-4" dirty="0">
                <a:latin typeface="Arial"/>
                <a:cs typeface="Arial"/>
              </a:rPr>
              <a:t>mu</a:t>
            </a:r>
            <a:r>
              <a:rPr sz="2000" b="1" dirty="0">
                <a:latin typeface="Arial"/>
                <a:cs typeface="Arial"/>
              </a:rPr>
              <a:t>l</a:t>
            </a:r>
            <a:r>
              <a:rPr sz="2000" b="1" spc="-4" dirty="0">
                <a:latin typeface="Arial"/>
                <a:cs typeface="Arial"/>
              </a:rPr>
              <a:t>t</a:t>
            </a:r>
            <a:r>
              <a:rPr sz="2000" b="1" dirty="0">
                <a:latin typeface="Arial"/>
                <a:cs typeface="Arial"/>
              </a:rPr>
              <a:t>i</a:t>
            </a:r>
            <a:r>
              <a:rPr sz="2000" b="1" spc="-4" dirty="0">
                <a:latin typeface="Arial"/>
                <a:cs typeface="Arial"/>
              </a:rPr>
              <a:t>-</a:t>
            </a:r>
            <a:r>
              <a:rPr sz="2000" b="1" dirty="0">
                <a:latin typeface="Arial"/>
                <a:cs typeface="Arial"/>
              </a:rPr>
              <a:t>a</a:t>
            </a:r>
            <a:r>
              <a:rPr sz="2000" b="1" spc="-4" dirty="0">
                <a:latin typeface="Arial"/>
                <a:cs typeface="Arial"/>
              </a:rPr>
              <a:t>pp</a:t>
            </a:r>
            <a:r>
              <a:rPr sz="2000" b="1" spc="14" dirty="0">
                <a:latin typeface="Arial"/>
                <a:cs typeface="Arial"/>
              </a:rPr>
              <a:t>l</a:t>
            </a:r>
            <a:r>
              <a:rPr sz="2000" b="1" dirty="0">
                <a:latin typeface="Arial"/>
                <a:cs typeface="Arial"/>
              </a:rPr>
              <a:t>ica</a:t>
            </a:r>
            <a:r>
              <a:rPr sz="2000" b="1" spc="9" dirty="0">
                <a:latin typeface="Arial"/>
                <a:cs typeface="Arial"/>
              </a:rPr>
              <a:t>t</a:t>
            </a:r>
            <a:r>
              <a:rPr sz="2000" b="1" dirty="0">
                <a:latin typeface="Arial"/>
                <a:cs typeface="Arial"/>
              </a:rPr>
              <a:t>i</a:t>
            </a:r>
            <a:r>
              <a:rPr sz="2000" b="1" spc="-4" dirty="0">
                <a:latin typeface="Arial"/>
                <a:cs typeface="Arial"/>
              </a:rPr>
              <a:t>o</a:t>
            </a:r>
            <a:r>
              <a:rPr sz="2000" b="1" dirty="0">
                <a:latin typeface="Arial"/>
                <a:cs typeface="Arial"/>
              </a:rPr>
              <a:t>n</a:t>
            </a:r>
            <a:r>
              <a:rPr sz="2000" b="1" spc="-63" dirty="0">
                <a:latin typeface="Arial"/>
                <a:cs typeface="Arial"/>
              </a:rPr>
              <a:t> </a:t>
            </a:r>
            <a:r>
              <a:rPr sz="2000" spc="4" dirty="0">
                <a:latin typeface="Arial"/>
                <a:cs typeface="Arial"/>
              </a:rPr>
              <a:t>s</a:t>
            </a:r>
            <a:r>
              <a:rPr sz="2000" dirty="0">
                <a:latin typeface="Arial"/>
                <a:cs typeface="Arial"/>
              </a:rPr>
              <a:t>ett</a:t>
            </a:r>
            <a:r>
              <a:rPr sz="2000" spc="4" dirty="0">
                <a:latin typeface="Arial"/>
                <a:cs typeface="Arial"/>
              </a:rPr>
              <a:t>i</a:t>
            </a:r>
            <a:r>
              <a:rPr sz="2000" dirty="0">
                <a:latin typeface="Arial"/>
                <a:cs typeface="Arial"/>
              </a:rPr>
              <a:t>ng,</a:t>
            </a:r>
            <a:r>
              <a:rPr sz="2000" spc="-36" dirty="0">
                <a:latin typeface="Arial"/>
                <a:cs typeface="Arial"/>
              </a:rPr>
              <a:t> </a:t>
            </a:r>
            <a:r>
              <a:rPr sz="2000" dirty="0">
                <a:latin typeface="Arial"/>
                <a:cs typeface="Arial"/>
              </a:rPr>
              <a:t>be</a:t>
            </a:r>
            <a:r>
              <a:rPr sz="2000" spc="4" dirty="0">
                <a:latin typeface="Arial"/>
                <a:cs typeface="Arial"/>
              </a:rPr>
              <a:t>c</a:t>
            </a:r>
            <a:r>
              <a:rPr sz="2000" dirty="0">
                <a:latin typeface="Arial"/>
                <a:cs typeface="Arial"/>
              </a:rPr>
              <a:t>au</a:t>
            </a:r>
            <a:r>
              <a:rPr sz="2000" spc="4" dirty="0">
                <a:latin typeface="Arial"/>
                <a:cs typeface="Arial"/>
              </a:rPr>
              <a:t>s</a:t>
            </a:r>
            <a:r>
              <a:rPr sz="2000" dirty="0">
                <a:latin typeface="Arial"/>
                <a:cs typeface="Arial"/>
              </a:rPr>
              <a:t>e</a:t>
            </a:r>
          </a:p>
          <a:p>
            <a:pPr marL="755650" marR="22349" lvl="1" indent="-285750">
              <a:lnSpc>
                <a:spcPct val="95825"/>
              </a:lnSpc>
              <a:spcBef>
                <a:spcPts val="464"/>
              </a:spcBef>
              <a:buFont typeface="Arial" panose="020B0604020202020204" pitchFamily="34" charset="0"/>
              <a:buChar char="•"/>
            </a:pPr>
            <a:r>
              <a:rPr sz="1800" spc="-4" dirty="0" smtClean="0">
                <a:latin typeface="Arial"/>
                <a:cs typeface="Arial"/>
              </a:rPr>
              <a:t>T</a:t>
            </a:r>
            <a:r>
              <a:rPr sz="1800" dirty="0" smtClean="0">
                <a:latin typeface="Arial"/>
                <a:cs typeface="Arial"/>
              </a:rPr>
              <a:t>he</a:t>
            </a:r>
            <a:r>
              <a:rPr sz="1800" spc="-27" dirty="0" smtClean="0">
                <a:latin typeface="Arial"/>
                <a:cs typeface="Arial"/>
              </a:rPr>
              <a:t> </a:t>
            </a:r>
            <a:r>
              <a:rPr sz="1800" dirty="0">
                <a:latin typeface="Arial"/>
                <a:cs typeface="Arial"/>
              </a:rPr>
              <a:t>u</a:t>
            </a:r>
            <a:r>
              <a:rPr sz="1800" spc="4" dirty="0">
                <a:latin typeface="Arial"/>
                <a:cs typeface="Arial"/>
              </a:rPr>
              <a:t>s</a:t>
            </a:r>
            <a:r>
              <a:rPr sz="1800" dirty="0">
                <a:latin typeface="Arial"/>
                <a:cs typeface="Arial"/>
              </a:rPr>
              <a:t>er</a:t>
            </a:r>
            <a:r>
              <a:rPr sz="1800" spc="-21" dirty="0">
                <a:latin typeface="Arial"/>
                <a:cs typeface="Arial"/>
              </a:rPr>
              <a:t> </a:t>
            </a:r>
            <a:r>
              <a:rPr sz="1800" spc="4" dirty="0">
                <a:latin typeface="Arial"/>
                <a:cs typeface="Arial"/>
              </a:rPr>
              <a:t>m</a:t>
            </a:r>
            <a:r>
              <a:rPr sz="1800" dirty="0">
                <a:latin typeface="Arial"/>
                <a:cs typeface="Arial"/>
              </a:rPr>
              <a:t>ay</a:t>
            </a:r>
            <a:r>
              <a:rPr sz="1800" spc="-25" dirty="0">
                <a:latin typeface="Arial"/>
                <a:cs typeface="Arial"/>
              </a:rPr>
              <a:t> </a:t>
            </a:r>
            <a:r>
              <a:rPr sz="1800" dirty="0">
                <a:latin typeface="Arial"/>
                <a:cs typeface="Arial"/>
              </a:rPr>
              <a:t>ha</a:t>
            </a:r>
            <a:r>
              <a:rPr sz="1800" spc="4" dirty="0">
                <a:latin typeface="Arial"/>
                <a:cs typeface="Arial"/>
              </a:rPr>
              <a:t>v</a:t>
            </a:r>
            <a:r>
              <a:rPr sz="1800" dirty="0">
                <a:latin typeface="Arial"/>
                <a:cs typeface="Arial"/>
              </a:rPr>
              <a:t>e</a:t>
            </a:r>
            <a:r>
              <a:rPr sz="1800" spc="-34" dirty="0">
                <a:latin typeface="Arial"/>
                <a:cs typeface="Arial"/>
              </a:rPr>
              <a:t> </a:t>
            </a:r>
            <a:r>
              <a:rPr sz="1800" dirty="0">
                <a:latin typeface="Arial"/>
                <a:cs typeface="Arial"/>
              </a:rPr>
              <a:t>h</a:t>
            </a:r>
            <a:r>
              <a:rPr sz="1800" spc="4" dirty="0">
                <a:latin typeface="Arial"/>
                <a:cs typeface="Arial"/>
              </a:rPr>
              <a:t>i</a:t>
            </a:r>
            <a:r>
              <a:rPr sz="1800" dirty="0">
                <a:latin typeface="Arial"/>
                <a:cs typeface="Arial"/>
              </a:rPr>
              <a:t>gher</a:t>
            </a:r>
            <a:r>
              <a:rPr sz="1800" spc="-44" dirty="0">
                <a:latin typeface="Arial"/>
                <a:cs typeface="Arial"/>
              </a:rPr>
              <a:t> </a:t>
            </a:r>
            <a:r>
              <a:rPr sz="1800" dirty="0">
                <a:latin typeface="Arial"/>
                <a:cs typeface="Arial"/>
              </a:rPr>
              <a:t>p</a:t>
            </a:r>
            <a:r>
              <a:rPr sz="1800" spc="-4" dirty="0">
                <a:latin typeface="Arial"/>
                <a:cs typeface="Arial"/>
              </a:rPr>
              <a:t>r</a:t>
            </a:r>
            <a:r>
              <a:rPr sz="1800" spc="4" dirty="0">
                <a:latin typeface="Arial"/>
                <a:cs typeface="Arial"/>
              </a:rPr>
              <a:t>iv</a:t>
            </a:r>
            <a:r>
              <a:rPr sz="1800" dirty="0">
                <a:latin typeface="Arial"/>
                <a:cs typeface="Arial"/>
              </a:rPr>
              <a:t>a</a:t>
            </a:r>
            <a:r>
              <a:rPr sz="1800" spc="4" dirty="0">
                <a:latin typeface="Arial"/>
                <a:cs typeface="Arial"/>
              </a:rPr>
              <a:t>c</a:t>
            </a:r>
            <a:r>
              <a:rPr sz="1800" dirty="0">
                <a:latin typeface="Arial"/>
                <a:cs typeface="Arial"/>
              </a:rPr>
              <a:t>y</a:t>
            </a:r>
            <a:r>
              <a:rPr sz="1800" spc="-45" dirty="0">
                <a:latin typeface="Arial"/>
                <a:cs typeface="Arial"/>
              </a:rPr>
              <a:t> </a:t>
            </a:r>
            <a:r>
              <a:rPr sz="1800" spc="-4" dirty="0">
                <a:latin typeface="Arial"/>
                <a:cs typeface="Arial"/>
              </a:rPr>
              <a:t>r</a:t>
            </a:r>
            <a:r>
              <a:rPr sz="1800" dirty="0">
                <a:latin typeface="Arial"/>
                <a:cs typeface="Arial"/>
              </a:rPr>
              <a:t>equ</a:t>
            </a:r>
            <a:r>
              <a:rPr sz="1800" spc="4" dirty="0">
                <a:latin typeface="Arial"/>
                <a:cs typeface="Arial"/>
              </a:rPr>
              <a:t>i</a:t>
            </a:r>
            <a:r>
              <a:rPr sz="1800" spc="-4" dirty="0">
                <a:latin typeface="Arial"/>
                <a:cs typeface="Arial"/>
              </a:rPr>
              <a:t>r</a:t>
            </a:r>
            <a:r>
              <a:rPr sz="1800" dirty="0">
                <a:latin typeface="Arial"/>
                <a:cs typeface="Arial"/>
              </a:rPr>
              <a:t>e</a:t>
            </a:r>
            <a:r>
              <a:rPr sz="1800" spc="4" dirty="0">
                <a:latin typeface="Arial"/>
                <a:cs typeface="Arial"/>
              </a:rPr>
              <a:t>m</a:t>
            </a:r>
            <a:r>
              <a:rPr sz="1800" dirty="0">
                <a:latin typeface="Arial"/>
                <a:cs typeface="Arial"/>
              </a:rPr>
              <a:t>ents</a:t>
            </a:r>
            <a:r>
              <a:rPr sz="1800" spc="-73" dirty="0">
                <a:latin typeface="Arial"/>
                <a:cs typeface="Arial"/>
              </a:rPr>
              <a:t> </a:t>
            </a:r>
            <a:r>
              <a:rPr sz="1800" dirty="0">
                <a:latin typeface="Arial"/>
                <a:cs typeface="Arial"/>
              </a:rPr>
              <a:t>than</a:t>
            </a:r>
            <a:r>
              <a:rPr sz="1800" spc="-16" dirty="0">
                <a:latin typeface="Arial"/>
                <a:cs typeface="Arial"/>
              </a:rPr>
              <a:t> </a:t>
            </a:r>
            <a:r>
              <a:rPr sz="1800" dirty="0">
                <a:latin typeface="Arial"/>
                <a:cs typeface="Arial"/>
              </a:rPr>
              <a:t>a</a:t>
            </a:r>
            <a:r>
              <a:rPr sz="1800" spc="5" dirty="0">
                <a:latin typeface="Arial"/>
                <a:cs typeface="Arial"/>
              </a:rPr>
              <a:t> </a:t>
            </a:r>
            <a:r>
              <a:rPr sz="1800" spc="4" dirty="0">
                <a:latin typeface="Arial"/>
                <a:cs typeface="Arial"/>
              </a:rPr>
              <a:t>s</a:t>
            </a:r>
            <a:r>
              <a:rPr sz="1800" dirty="0">
                <a:latin typeface="Arial"/>
                <a:cs typeface="Arial"/>
              </a:rPr>
              <a:t>pe</a:t>
            </a:r>
            <a:r>
              <a:rPr sz="1800" spc="4" dirty="0">
                <a:latin typeface="Arial"/>
                <a:cs typeface="Arial"/>
              </a:rPr>
              <a:t>ci</a:t>
            </a:r>
            <a:r>
              <a:rPr sz="1800" dirty="0">
                <a:latin typeface="Arial"/>
                <a:cs typeface="Arial"/>
              </a:rPr>
              <a:t>f</a:t>
            </a:r>
            <a:r>
              <a:rPr sz="1800" spc="4" dirty="0">
                <a:latin typeface="Arial"/>
                <a:cs typeface="Arial"/>
              </a:rPr>
              <a:t>i</a:t>
            </a:r>
            <a:r>
              <a:rPr sz="1800" dirty="0">
                <a:latin typeface="Arial"/>
                <a:cs typeface="Arial"/>
              </a:rPr>
              <a:t>c</a:t>
            </a:r>
            <a:r>
              <a:rPr sz="1800" spc="-68" dirty="0">
                <a:latin typeface="Arial"/>
                <a:cs typeface="Arial"/>
              </a:rPr>
              <a:t> </a:t>
            </a:r>
            <a:r>
              <a:rPr sz="1800" dirty="0">
                <a:latin typeface="Arial"/>
                <a:cs typeface="Arial"/>
              </a:rPr>
              <a:t>app</a:t>
            </a:r>
            <a:r>
              <a:rPr sz="1800" spc="4" dirty="0">
                <a:latin typeface="Arial"/>
                <a:cs typeface="Arial"/>
              </a:rPr>
              <a:t>lic</a:t>
            </a:r>
            <a:r>
              <a:rPr sz="1800" dirty="0">
                <a:latin typeface="Arial"/>
                <a:cs typeface="Arial"/>
              </a:rPr>
              <a:t>at</a:t>
            </a:r>
            <a:r>
              <a:rPr sz="1800" spc="4" dirty="0">
                <a:latin typeface="Arial"/>
                <a:cs typeface="Arial"/>
              </a:rPr>
              <a:t>i</a:t>
            </a:r>
            <a:r>
              <a:rPr sz="1800" dirty="0">
                <a:latin typeface="Arial"/>
                <a:cs typeface="Arial"/>
              </a:rPr>
              <a:t>on</a:t>
            </a:r>
            <a:r>
              <a:rPr sz="1800" spc="-101" dirty="0">
                <a:latin typeface="Arial"/>
                <a:cs typeface="Arial"/>
              </a:rPr>
              <a:t> </a:t>
            </a:r>
            <a:r>
              <a:rPr sz="1800" dirty="0">
                <a:latin typeface="Arial"/>
                <a:cs typeface="Arial"/>
              </a:rPr>
              <a:t>doe</a:t>
            </a:r>
            <a:r>
              <a:rPr sz="1800" spc="4" dirty="0">
                <a:latin typeface="Arial"/>
                <a:cs typeface="Arial"/>
              </a:rPr>
              <a:t>s</a:t>
            </a:r>
            <a:r>
              <a:rPr sz="1800" dirty="0">
                <a:latin typeface="Arial"/>
                <a:cs typeface="Arial"/>
              </a:rPr>
              <a:t>,</a:t>
            </a:r>
          </a:p>
          <a:p>
            <a:pPr marL="680212" marR="425532" lvl="1" indent="-210312">
              <a:lnSpc>
                <a:spcPct val="100041"/>
              </a:lnSpc>
              <a:spcBef>
                <a:spcPts val="464"/>
              </a:spcBef>
              <a:buFont typeface="Arial" panose="020B0604020202020204" pitchFamily="34" charset="0"/>
              <a:buChar char="•"/>
              <a:tabLst>
                <a:tab pos="215900" algn="l"/>
              </a:tabLst>
            </a:pPr>
            <a:r>
              <a:rPr sz="1800" spc="-4" dirty="0" smtClean="0">
                <a:latin typeface="Arial"/>
                <a:cs typeface="Arial"/>
              </a:rPr>
              <a:t>T</a:t>
            </a:r>
            <a:r>
              <a:rPr sz="1800" dirty="0" smtClean="0">
                <a:latin typeface="Arial"/>
                <a:cs typeface="Arial"/>
              </a:rPr>
              <a:t>he</a:t>
            </a:r>
            <a:r>
              <a:rPr sz="1800" spc="-4" dirty="0" smtClean="0">
                <a:latin typeface="Arial"/>
                <a:cs typeface="Arial"/>
              </a:rPr>
              <a:t>r</a:t>
            </a:r>
            <a:r>
              <a:rPr sz="1800" dirty="0" smtClean="0">
                <a:latin typeface="Arial"/>
                <a:cs typeface="Arial"/>
              </a:rPr>
              <a:t>e</a:t>
            </a:r>
            <a:r>
              <a:rPr sz="1800" spc="-41" dirty="0" smtClean="0">
                <a:latin typeface="Arial"/>
                <a:cs typeface="Arial"/>
              </a:rPr>
              <a:t> </a:t>
            </a:r>
            <a:r>
              <a:rPr sz="1800" spc="4" dirty="0">
                <a:latin typeface="Arial"/>
                <a:cs typeface="Arial"/>
              </a:rPr>
              <a:t>i</a:t>
            </a:r>
            <a:r>
              <a:rPr sz="1800" dirty="0">
                <a:latin typeface="Arial"/>
                <a:cs typeface="Arial"/>
              </a:rPr>
              <a:t>s</a:t>
            </a:r>
            <a:r>
              <a:rPr sz="1800" spc="-6" dirty="0">
                <a:latin typeface="Arial"/>
                <a:cs typeface="Arial"/>
              </a:rPr>
              <a:t> </a:t>
            </a:r>
            <a:r>
              <a:rPr sz="1800" dirty="0">
                <a:latin typeface="Arial"/>
                <a:cs typeface="Arial"/>
              </a:rPr>
              <a:t>an</a:t>
            </a:r>
            <a:r>
              <a:rPr sz="1800" spc="-17" dirty="0">
                <a:latin typeface="Arial"/>
                <a:cs typeface="Arial"/>
              </a:rPr>
              <a:t> </a:t>
            </a:r>
            <a:r>
              <a:rPr sz="1800" dirty="0">
                <a:latin typeface="Arial"/>
                <a:cs typeface="Arial"/>
              </a:rPr>
              <a:t>add</a:t>
            </a:r>
            <a:r>
              <a:rPr sz="1800" spc="4" dirty="0">
                <a:latin typeface="Arial"/>
                <a:cs typeface="Arial"/>
              </a:rPr>
              <a:t>i</a:t>
            </a:r>
            <a:r>
              <a:rPr sz="1800" dirty="0">
                <a:latin typeface="Arial"/>
                <a:cs typeface="Arial"/>
              </a:rPr>
              <a:t>t</a:t>
            </a:r>
            <a:r>
              <a:rPr sz="1800" spc="4" dirty="0">
                <a:latin typeface="Arial"/>
                <a:cs typeface="Arial"/>
              </a:rPr>
              <a:t>i</a:t>
            </a:r>
            <a:r>
              <a:rPr sz="1800" dirty="0">
                <a:latin typeface="Arial"/>
                <a:cs typeface="Arial"/>
              </a:rPr>
              <a:t>onal</a:t>
            </a:r>
            <a:r>
              <a:rPr sz="1800" spc="-83" dirty="0">
                <a:latin typeface="Arial"/>
                <a:cs typeface="Arial"/>
              </a:rPr>
              <a:t> </a:t>
            </a:r>
            <a:r>
              <a:rPr sz="1800" dirty="0">
                <a:latin typeface="Arial"/>
                <a:cs typeface="Arial"/>
              </a:rPr>
              <a:t>th</a:t>
            </a:r>
            <a:r>
              <a:rPr sz="1800" spc="-4" dirty="0">
                <a:latin typeface="Arial"/>
                <a:cs typeface="Arial"/>
              </a:rPr>
              <a:t>r</a:t>
            </a:r>
            <a:r>
              <a:rPr sz="1800" dirty="0">
                <a:latin typeface="Arial"/>
                <a:cs typeface="Arial"/>
              </a:rPr>
              <a:t>eat</a:t>
            </a:r>
            <a:r>
              <a:rPr sz="1800" spc="-5" dirty="0">
                <a:latin typeface="Arial"/>
                <a:cs typeface="Arial"/>
              </a:rPr>
              <a:t> </a:t>
            </a:r>
            <a:r>
              <a:rPr sz="1800" dirty="0">
                <a:latin typeface="Arial"/>
                <a:cs typeface="Arial"/>
              </a:rPr>
              <a:t>to</a:t>
            </a:r>
            <a:r>
              <a:rPr sz="1800" spc="1" dirty="0">
                <a:latin typeface="Arial"/>
                <a:cs typeface="Arial"/>
              </a:rPr>
              <a:t> </a:t>
            </a:r>
            <a:r>
              <a:rPr sz="1800" dirty="0">
                <a:latin typeface="Arial"/>
                <a:cs typeface="Arial"/>
              </a:rPr>
              <a:t>the</a:t>
            </a:r>
            <a:r>
              <a:rPr sz="1800" spc="-22" dirty="0">
                <a:latin typeface="Arial"/>
                <a:cs typeface="Arial"/>
              </a:rPr>
              <a:t> </a:t>
            </a:r>
            <a:r>
              <a:rPr sz="1800" dirty="0">
                <a:latin typeface="Arial"/>
                <a:cs typeface="Arial"/>
              </a:rPr>
              <a:t>p</a:t>
            </a:r>
            <a:r>
              <a:rPr sz="1800" spc="-4" dirty="0">
                <a:latin typeface="Arial"/>
                <a:cs typeface="Arial"/>
              </a:rPr>
              <a:t>r</a:t>
            </a:r>
            <a:r>
              <a:rPr sz="1800" spc="4" dirty="0">
                <a:latin typeface="Arial"/>
                <a:cs typeface="Arial"/>
              </a:rPr>
              <a:t>iv</a:t>
            </a:r>
            <a:r>
              <a:rPr sz="1800" dirty="0">
                <a:latin typeface="Arial"/>
                <a:cs typeface="Arial"/>
              </a:rPr>
              <a:t>a</a:t>
            </a:r>
            <a:r>
              <a:rPr sz="1800" spc="4" dirty="0">
                <a:latin typeface="Arial"/>
                <a:cs typeface="Arial"/>
              </a:rPr>
              <a:t>c</a:t>
            </a:r>
            <a:r>
              <a:rPr sz="1800" dirty="0">
                <a:latin typeface="Arial"/>
                <a:cs typeface="Arial"/>
              </a:rPr>
              <a:t>y</a:t>
            </a:r>
            <a:r>
              <a:rPr sz="1800" spc="-45" dirty="0">
                <a:latin typeface="Arial"/>
                <a:cs typeface="Arial"/>
              </a:rPr>
              <a:t> </a:t>
            </a:r>
            <a:r>
              <a:rPr sz="1800" dirty="0">
                <a:latin typeface="Arial"/>
                <a:cs typeface="Arial"/>
              </a:rPr>
              <a:t>of</a:t>
            </a:r>
            <a:r>
              <a:rPr sz="1800" spc="1" dirty="0">
                <a:latin typeface="Arial"/>
                <a:cs typeface="Arial"/>
              </a:rPr>
              <a:t> </a:t>
            </a:r>
            <a:r>
              <a:rPr sz="1800" dirty="0">
                <a:latin typeface="Arial"/>
                <a:cs typeface="Arial"/>
              </a:rPr>
              <a:t>the</a:t>
            </a:r>
            <a:r>
              <a:rPr sz="1800" spc="-7" dirty="0">
                <a:latin typeface="Arial"/>
                <a:cs typeface="Arial"/>
              </a:rPr>
              <a:t> </a:t>
            </a:r>
            <a:r>
              <a:rPr sz="1800" dirty="0">
                <a:latin typeface="Arial"/>
                <a:cs typeface="Arial"/>
              </a:rPr>
              <a:t>u</a:t>
            </a:r>
            <a:r>
              <a:rPr sz="1800" spc="4" dirty="0">
                <a:latin typeface="Arial"/>
                <a:cs typeface="Arial"/>
              </a:rPr>
              <a:t>s</a:t>
            </a:r>
            <a:r>
              <a:rPr sz="1800" dirty="0">
                <a:latin typeface="Arial"/>
                <a:cs typeface="Arial"/>
              </a:rPr>
              <a:t>er</a:t>
            </a:r>
            <a:r>
              <a:rPr sz="1800" spc="-21" dirty="0">
                <a:latin typeface="Arial"/>
                <a:cs typeface="Arial"/>
              </a:rPr>
              <a:t> </a:t>
            </a:r>
            <a:r>
              <a:rPr sz="1800" dirty="0">
                <a:latin typeface="Arial"/>
                <a:cs typeface="Arial"/>
              </a:rPr>
              <a:t>f</a:t>
            </a:r>
            <a:r>
              <a:rPr sz="1800" spc="-4" dirty="0">
                <a:latin typeface="Arial"/>
                <a:cs typeface="Arial"/>
              </a:rPr>
              <a:t>r</a:t>
            </a:r>
            <a:r>
              <a:rPr sz="1800" dirty="0">
                <a:latin typeface="Arial"/>
                <a:cs typeface="Arial"/>
              </a:rPr>
              <a:t>om</a:t>
            </a:r>
            <a:r>
              <a:rPr sz="1800" spc="7" dirty="0">
                <a:latin typeface="Arial"/>
                <a:cs typeface="Arial"/>
              </a:rPr>
              <a:t> </a:t>
            </a:r>
            <a:r>
              <a:rPr sz="1800" b="1" dirty="0">
                <a:latin typeface="Arial"/>
                <a:cs typeface="Arial"/>
              </a:rPr>
              <a:t>c</a:t>
            </a:r>
            <a:r>
              <a:rPr sz="1800" b="1" spc="-4" dirty="0">
                <a:latin typeface="Arial"/>
                <a:cs typeface="Arial"/>
              </a:rPr>
              <a:t>o</a:t>
            </a:r>
            <a:r>
              <a:rPr sz="1800" b="1" spc="4" dirty="0">
                <a:latin typeface="Arial"/>
                <a:cs typeface="Arial"/>
              </a:rPr>
              <a:t>rr</a:t>
            </a:r>
            <a:r>
              <a:rPr sz="1800" b="1" dirty="0">
                <a:latin typeface="Arial"/>
                <a:cs typeface="Arial"/>
              </a:rPr>
              <a:t>ela</a:t>
            </a:r>
            <a:r>
              <a:rPr sz="1800" b="1" spc="-4" dirty="0">
                <a:latin typeface="Arial"/>
                <a:cs typeface="Arial"/>
              </a:rPr>
              <a:t>t</a:t>
            </a:r>
            <a:r>
              <a:rPr sz="1800" b="1" dirty="0">
                <a:latin typeface="Arial"/>
                <a:cs typeface="Arial"/>
              </a:rPr>
              <a:t>i</a:t>
            </a:r>
            <a:r>
              <a:rPr sz="1800" b="1" spc="-4" dirty="0">
                <a:latin typeface="Arial"/>
                <a:cs typeface="Arial"/>
              </a:rPr>
              <a:t>on</a:t>
            </a:r>
            <a:r>
              <a:rPr sz="1800" b="1" dirty="0">
                <a:latin typeface="Arial"/>
                <a:cs typeface="Arial"/>
              </a:rPr>
              <a:t>s</a:t>
            </a:r>
            <a:r>
              <a:rPr sz="1800" b="1" spc="-56" dirty="0">
                <a:latin typeface="Arial"/>
                <a:cs typeface="Arial"/>
              </a:rPr>
              <a:t> </a:t>
            </a:r>
            <a:r>
              <a:rPr sz="1800" b="1" spc="-4" dirty="0">
                <a:latin typeface="Arial"/>
                <a:cs typeface="Arial"/>
              </a:rPr>
              <a:t>b</a:t>
            </a:r>
            <a:r>
              <a:rPr sz="1800" b="1" dirty="0">
                <a:latin typeface="Arial"/>
                <a:cs typeface="Arial"/>
              </a:rPr>
              <a:t>e</a:t>
            </a:r>
            <a:r>
              <a:rPr sz="1800" b="1" spc="-4" dirty="0">
                <a:latin typeface="Arial"/>
                <a:cs typeface="Arial"/>
              </a:rPr>
              <a:t>t</a:t>
            </a:r>
            <a:r>
              <a:rPr sz="1800" b="1" spc="39" dirty="0">
                <a:latin typeface="Arial"/>
                <a:cs typeface="Arial"/>
              </a:rPr>
              <a:t>w</a:t>
            </a:r>
            <a:r>
              <a:rPr sz="1800" b="1" dirty="0">
                <a:latin typeface="Arial"/>
                <a:cs typeface="Arial"/>
              </a:rPr>
              <a:t>een a</a:t>
            </a:r>
            <a:r>
              <a:rPr sz="1800" b="1" spc="-4" dirty="0">
                <a:latin typeface="Arial"/>
                <a:cs typeface="Arial"/>
              </a:rPr>
              <a:t>pp</a:t>
            </a:r>
            <a:r>
              <a:rPr sz="1800" b="1" dirty="0">
                <a:latin typeface="Arial"/>
                <a:cs typeface="Arial"/>
              </a:rPr>
              <a:t>lica</a:t>
            </a:r>
            <a:r>
              <a:rPr sz="1800" b="1" spc="-4" dirty="0">
                <a:latin typeface="Arial"/>
                <a:cs typeface="Arial"/>
              </a:rPr>
              <a:t>t</a:t>
            </a:r>
            <a:r>
              <a:rPr sz="1800" b="1" dirty="0">
                <a:latin typeface="Arial"/>
                <a:cs typeface="Arial"/>
              </a:rPr>
              <a:t>i</a:t>
            </a:r>
            <a:r>
              <a:rPr sz="1800" b="1" spc="-4" dirty="0">
                <a:latin typeface="Arial"/>
                <a:cs typeface="Arial"/>
              </a:rPr>
              <a:t>on</a:t>
            </a:r>
            <a:r>
              <a:rPr sz="1800" b="1" dirty="0">
                <a:latin typeface="Arial"/>
                <a:cs typeface="Arial"/>
              </a:rPr>
              <a:t>s</a:t>
            </a:r>
            <a:r>
              <a:rPr sz="1800" dirty="0">
                <a:latin typeface="Arial"/>
                <a:cs typeface="Arial"/>
              </a:rPr>
              <a:t>.</a:t>
            </a:r>
          </a:p>
          <a:p>
            <a:pPr marL="298450" marR="1031296" indent="-285750">
              <a:lnSpc>
                <a:spcPct val="100041"/>
              </a:lnSpc>
              <a:spcBef>
                <a:spcPts val="385"/>
              </a:spcBef>
              <a:buFont typeface="Arial" panose="020B0604020202020204" pitchFamily="34" charset="0"/>
              <a:buChar char="•"/>
            </a:pPr>
            <a:r>
              <a:rPr sz="2000" spc="4" dirty="0">
                <a:latin typeface="Arial"/>
                <a:cs typeface="Arial"/>
              </a:rPr>
              <a:t>S</a:t>
            </a:r>
            <a:r>
              <a:rPr sz="2000" dirty="0">
                <a:latin typeface="Arial"/>
                <a:cs typeface="Arial"/>
              </a:rPr>
              <a:t>ome</a:t>
            </a:r>
            <a:r>
              <a:rPr sz="2000" spc="-51" dirty="0">
                <a:latin typeface="Arial"/>
                <a:cs typeface="Arial"/>
              </a:rPr>
              <a:t> </a:t>
            </a:r>
            <a:r>
              <a:rPr sz="2000" dirty="0">
                <a:latin typeface="Arial"/>
                <a:cs typeface="Arial"/>
              </a:rPr>
              <a:t>app</a:t>
            </a:r>
            <a:r>
              <a:rPr sz="2000" spc="4" dirty="0">
                <a:latin typeface="Arial"/>
                <a:cs typeface="Arial"/>
              </a:rPr>
              <a:t>lic</a:t>
            </a:r>
            <a:r>
              <a:rPr sz="2000" dirty="0">
                <a:latin typeface="Arial"/>
                <a:cs typeface="Arial"/>
              </a:rPr>
              <a:t>at</a:t>
            </a:r>
            <a:r>
              <a:rPr sz="2000" spc="4" dirty="0">
                <a:latin typeface="Arial"/>
                <a:cs typeface="Arial"/>
              </a:rPr>
              <a:t>i</a:t>
            </a:r>
            <a:r>
              <a:rPr sz="2000" dirty="0">
                <a:latin typeface="Arial"/>
                <a:cs typeface="Arial"/>
              </a:rPr>
              <a:t>ons</a:t>
            </a:r>
            <a:r>
              <a:rPr sz="2000" spc="-99" dirty="0">
                <a:latin typeface="Arial"/>
                <a:cs typeface="Arial"/>
              </a:rPr>
              <a:t> </a:t>
            </a:r>
            <a:r>
              <a:rPr sz="2000" dirty="0">
                <a:latin typeface="Arial"/>
                <a:cs typeface="Arial"/>
              </a:rPr>
              <a:t>by</a:t>
            </a:r>
            <a:r>
              <a:rPr sz="2000" spc="-11" dirty="0">
                <a:latin typeface="Arial"/>
                <a:cs typeface="Arial"/>
              </a:rPr>
              <a:t> </a:t>
            </a:r>
            <a:r>
              <a:rPr sz="2000" dirty="0">
                <a:latin typeface="Arial"/>
                <a:cs typeface="Arial"/>
              </a:rPr>
              <a:t>the</a:t>
            </a:r>
            <a:r>
              <a:rPr sz="2000" spc="4" dirty="0">
                <a:latin typeface="Arial"/>
                <a:cs typeface="Arial"/>
              </a:rPr>
              <a:t>i</a:t>
            </a:r>
            <a:r>
              <a:rPr sz="2000" dirty="0">
                <a:latin typeface="Arial"/>
                <a:cs typeface="Arial"/>
              </a:rPr>
              <a:t>r</a:t>
            </a:r>
            <a:r>
              <a:rPr sz="2000" spc="-21" dirty="0">
                <a:latin typeface="Arial"/>
                <a:cs typeface="Arial"/>
              </a:rPr>
              <a:t> </a:t>
            </a:r>
            <a:r>
              <a:rPr sz="2000" dirty="0">
                <a:latin typeface="Arial"/>
                <a:cs typeface="Arial"/>
              </a:rPr>
              <a:t>natu</a:t>
            </a:r>
            <a:r>
              <a:rPr sz="2000" spc="-4" dirty="0">
                <a:latin typeface="Arial"/>
                <a:cs typeface="Arial"/>
              </a:rPr>
              <a:t>r</a:t>
            </a:r>
            <a:r>
              <a:rPr sz="2000" dirty="0">
                <a:latin typeface="Arial"/>
                <a:cs typeface="Arial"/>
              </a:rPr>
              <a:t>e</a:t>
            </a:r>
            <a:r>
              <a:rPr sz="2000" spc="-20" dirty="0">
                <a:latin typeface="Arial"/>
                <a:cs typeface="Arial"/>
              </a:rPr>
              <a:t> </a:t>
            </a:r>
            <a:r>
              <a:rPr sz="2000" spc="-14" dirty="0">
                <a:latin typeface="Arial"/>
                <a:cs typeface="Arial"/>
              </a:rPr>
              <a:t>w</a:t>
            </a:r>
            <a:r>
              <a:rPr sz="2000" spc="4" dirty="0">
                <a:latin typeface="Arial"/>
                <a:cs typeface="Arial"/>
              </a:rPr>
              <a:t>il</a:t>
            </a:r>
            <a:r>
              <a:rPr sz="2000" dirty="0">
                <a:latin typeface="Arial"/>
                <a:cs typeface="Arial"/>
              </a:rPr>
              <a:t>l</a:t>
            </a:r>
            <a:r>
              <a:rPr sz="2000" spc="-37" dirty="0">
                <a:latin typeface="Arial"/>
                <a:cs typeface="Arial"/>
              </a:rPr>
              <a:t> </a:t>
            </a:r>
            <a:r>
              <a:rPr sz="2000" dirty="0">
                <a:latin typeface="Arial"/>
                <a:cs typeface="Arial"/>
              </a:rPr>
              <a:t>ha</a:t>
            </a:r>
            <a:r>
              <a:rPr sz="2000" spc="4" dirty="0">
                <a:latin typeface="Arial"/>
                <a:cs typeface="Arial"/>
              </a:rPr>
              <a:t>v</a:t>
            </a:r>
            <a:r>
              <a:rPr sz="2000" dirty="0">
                <a:latin typeface="Arial"/>
                <a:cs typeface="Arial"/>
              </a:rPr>
              <a:t>e</a:t>
            </a:r>
            <a:r>
              <a:rPr sz="2000" spc="-19" dirty="0">
                <a:latin typeface="Arial"/>
                <a:cs typeface="Arial"/>
              </a:rPr>
              <a:t> </a:t>
            </a:r>
            <a:r>
              <a:rPr sz="2000" dirty="0">
                <a:latin typeface="Arial"/>
                <a:cs typeface="Arial"/>
              </a:rPr>
              <a:t>to</a:t>
            </a:r>
            <a:r>
              <a:rPr sz="2000" spc="-13" dirty="0">
                <a:latin typeface="Arial"/>
                <a:cs typeface="Arial"/>
              </a:rPr>
              <a:t> </a:t>
            </a:r>
            <a:r>
              <a:rPr sz="2000" spc="-4" dirty="0">
                <a:latin typeface="Arial"/>
                <a:cs typeface="Arial"/>
              </a:rPr>
              <a:t>r</a:t>
            </a:r>
            <a:r>
              <a:rPr sz="2000" dirty="0">
                <a:latin typeface="Arial"/>
                <a:cs typeface="Arial"/>
              </a:rPr>
              <a:t>e</a:t>
            </a:r>
            <a:r>
              <a:rPr sz="2000" spc="4" dirty="0">
                <a:latin typeface="Arial"/>
                <a:cs typeface="Arial"/>
              </a:rPr>
              <a:t>v</a:t>
            </a:r>
            <a:r>
              <a:rPr sz="2000" dirty="0">
                <a:latin typeface="Arial"/>
                <a:cs typeface="Arial"/>
              </a:rPr>
              <a:t>eal</a:t>
            </a:r>
            <a:r>
              <a:rPr sz="2000" spc="-38" dirty="0">
                <a:latin typeface="Arial"/>
                <a:cs typeface="Arial"/>
              </a:rPr>
              <a:t> </a:t>
            </a:r>
            <a:r>
              <a:rPr sz="2000" spc="4" dirty="0">
                <a:latin typeface="Arial"/>
                <a:cs typeface="Arial"/>
              </a:rPr>
              <a:t>s</a:t>
            </a:r>
            <a:r>
              <a:rPr sz="2000" dirty="0">
                <a:latin typeface="Arial"/>
                <a:cs typeface="Arial"/>
              </a:rPr>
              <a:t>en</a:t>
            </a:r>
            <a:r>
              <a:rPr sz="2000" spc="4" dirty="0">
                <a:latin typeface="Arial"/>
                <a:cs typeface="Arial"/>
              </a:rPr>
              <a:t>si</a:t>
            </a:r>
            <a:r>
              <a:rPr sz="2000" dirty="0">
                <a:latin typeface="Arial"/>
                <a:cs typeface="Arial"/>
              </a:rPr>
              <a:t>t</a:t>
            </a:r>
            <a:r>
              <a:rPr sz="2000" spc="4" dirty="0">
                <a:latin typeface="Arial"/>
                <a:cs typeface="Arial"/>
              </a:rPr>
              <a:t>iv</a:t>
            </a:r>
            <a:r>
              <a:rPr sz="2000" dirty="0">
                <a:latin typeface="Arial"/>
                <a:cs typeface="Arial"/>
              </a:rPr>
              <a:t>e</a:t>
            </a:r>
            <a:r>
              <a:rPr sz="2000" spc="-72" dirty="0">
                <a:latin typeface="Arial"/>
                <a:cs typeface="Arial"/>
              </a:rPr>
              <a:t> </a:t>
            </a:r>
            <a:r>
              <a:rPr sz="2000" dirty="0">
                <a:latin typeface="Arial"/>
                <a:cs typeface="Arial"/>
              </a:rPr>
              <a:t>or</a:t>
            </a:r>
            <a:r>
              <a:rPr sz="2000" spc="-4" dirty="0">
                <a:latin typeface="Arial"/>
                <a:cs typeface="Arial"/>
              </a:rPr>
              <a:t> </a:t>
            </a:r>
            <a:r>
              <a:rPr sz="2000" dirty="0">
                <a:latin typeface="Arial"/>
                <a:cs typeface="Arial"/>
              </a:rPr>
              <a:t>u</a:t>
            </a:r>
            <a:r>
              <a:rPr sz="2000" spc="4" dirty="0">
                <a:latin typeface="Arial"/>
                <a:cs typeface="Arial"/>
              </a:rPr>
              <a:t>s</a:t>
            </a:r>
            <a:r>
              <a:rPr sz="2000" dirty="0">
                <a:latin typeface="Arial"/>
                <a:cs typeface="Arial"/>
              </a:rPr>
              <a:t>e</a:t>
            </a:r>
            <a:r>
              <a:rPr sz="2000" spc="14" dirty="0">
                <a:latin typeface="Arial"/>
                <a:cs typeface="Arial"/>
              </a:rPr>
              <a:t>r</a:t>
            </a:r>
            <a:r>
              <a:rPr sz="2000" spc="-4" dirty="0">
                <a:latin typeface="Arial"/>
                <a:cs typeface="Arial"/>
              </a:rPr>
              <a:t>-</a:t>
            </a:r>
            <a:r>
              <a:rPr sz="2000" spc="4" dirty="0">
                <a:latin typeface="Arial"/>
                <a:cs typeface="Arial"/>
              </a:rPr>
              <a:t>s</a:t>
            </a:r>
            <a:r>
              <a:rPr sz="2000" dirty="0">
                <a:latin typeface="Arial"/>
                <a:cs typeface="Arial"/>
              </a:rPr>
              <a:t>pe</a:t>
            </a:r>
            <a:r>
              <a:rPr sz="2000" spc="4" dirty="0">
                <a:latin typeface="Arial"/>
                <a:cs typeface="Arial"/>
              </a:rPr>
              <a:t>ci</a:t>
            </a:r>
            <a:r>
              <a:rPr sz="2000" dirty="0">
                <a:latin typeface="Arial"/>
                <a:cs typeface="Arial"/>
              </a:rPr>
              <a:t>f</a:t>
            </a:r>
            <a:r>
              <a:rPr sz="2000" spc="4" dirty="0">
                <a:latin typeface="Arial"/>
                <a:cs typeface="Arial"/>
              </a:rPr>
              <a:t>i</a:t>
            </a:r>
            <a:r>
              <a:rPr sz="2000" dirty="0">
                <a:latin typeface="Arial"/>
                <a:cs typeface="Arial"/>
              </a:rPr>
              <a:t>c </a:t>
            </a:r>
            <a:r>
              <a:rPr sz="2000" spc="4" dirty="0">
                <a:latin typeface="Arial"/>
                <a:cs typeface="Arial"/>
              </a:rPr>
              <a:t>i</a:t>
            </a:r>
            <a:r>
              <a:rPr sz="2000" dirty="0">
                <a:latin typeface="Arial"/>
                <a:cs typeface="Arial"/>
              </a:rPr>
              <a:t>nfo</a:t>
            </a:r>
            <a:r>
              <a:rPr sz="2000" spc="-4" dirty="0">
                <a:latin typeface="Arial"/>
                <a:cs typeface="Arial"/>
              </a:rPr>
              <a:t>r</a:t>
            </a:r>
            <a:r>
              <a:rPr sz="2000" spc="4" dirty="0">
                <a:latin typeface="Arial"/>
                <a:cs typeface="Arial"/>
              </a:rPr>
              <a:t>m</a:t>
            </a:r>
            <a:r>
              <a:rPr sz="2000" dirty="0">
                <a:latin typeface="Arial"/>
                <a:cs typeface="Arial"/>
              </a:rPr>
              <a:t>at</a:t>
            </a:r>
            <a:r>
              <a:rPr sz="2000" spc="4" dirty="0">
                <a:latin typeface="Arial"/>
                <a:cs typeface="Arial"/>
              </a:rPr>
              <a:t>i</a:t>
            </a:r>
            <a:r>
              <a:rPr sz="2000" dirty="0">
                <a:latin typeface="Arial"/>
                <a:cs typeface="Arial"/>
              </a:rPr>
              <a:t>on:</a:t>
            </a:r>
            <a:r>
              <a:rPr sz="2000" spc="-83" dirty="0">
                <a:latin typeface="Arial"/>
                <a:cs typeface="Arial"/>
              </a:rPr>
              <a:t> </a:t>
            </a:r>
            <a:r>
              <a:rPr sz="2000" dirty="0">
                <a:latin typeface="Arial"/>
                <a:cs typeface="Arial"/>
              </a:rPr>
              <a:t>for</a:t>
            </a:r>
            <a:r>
              <a:rPr sz="2000" spc="1" dirty="0">
                <a:latin typeface="Arial"/>
                <a:cs typeface="Arial"/>
              </a:rPr>
              <a:t> </a:t>
            </a:r>
            <a:r>
              <a:rPr sz="2000" dirty="0">
                <a:latin typeface="Arial"/>
                <a:cs typeface="Arial"/>
              </a:rPr>
              <a:t>e</a:t>
            </a:r>
            <a:r>
              <a:rPr sz="2000" spc="-4" dirty="0">
                <a:latin typeface="Arial"/>
                <a:cs typeface="Arial"/>
              </a:rPr>
              <a:t>x</a:t>
            </a:r>
            <a:r>
              <a:rPr sz="2000" dirty="0">
                <a:latin typeface="Arial"/>
                <a:cs typeface="Arial"/>
              </a:rPr>
              <a:t>amp</a:t>
            </a:r>
            <a:r>
              <a:rPr sz="2000" spc="4" dirty="0">
                <a:latin typeface="Arial"/>
                <a:cs typeface="Arial"/>
              </a:rPr>
              <a:t>l</a:t>
            </a:r>
            <a:r>
              <a:rPr sz="2000" dirty="0">
                <a:latin typeface="Arial"/>
                <a:cs typeface="Arial"/>
              </a:rPr>
              <a:t>e,</a:t>
            </a:r>
            <a:r>
              <a:rPr sz="2000" spc="-49" dirty="0">
                <a:latin typeface="Arial"/>
                <a:cs typeface="Arial"/>
              </a:rPr>
              <a:t> </a:t>
            </a:r>
            <a:r>
              <a:rPr sz="2000" spc="4" dirty="0">
                <a:latin typeface="Arial"/>
                <a:cs typeface="Arial"/>
              </a:rPr>
              <a:t>BSM</a:t>
            </a:r>
            <a:r>
              <a:rPr sz="2000" dirty="0">
                <a:latin typeface="Arial"/>
                <a:cs typeface="Arial"/>
              </a:rPr>
              <a:t>s</a:t>
            </a:r>
            <a:r>
              <a:rPr sz="2000" spc="-37" dirty="0">
                <a:latin typeface="Arial"/>
                <a:cs typeface="Arial"/>
              </a:rPr>
              <a:t> </a:t>
            </a:r>
            <a:r>
              <a:rPr sz="2000" spc="-4" dirty="0">
                <a:latin typeface="Arial"/>
                <a:cs typeface="Arial"/>
              </a:rPr>
              <a:t>r</a:t>
            </a:r>
            <a:r>
              <a:rPr sz="2000" dirty="0">
                <a:latin typeface="Arial"/>
                <a:cs typeface="Arial"/>
              </a:rPr>
              <a:t>e</a:t>
            </a:r>
            <a:r>
              <a:rPr sz="2000" spc="4" dirty="0">
                <a:latin typeface="Arial"/>
                <a:cs typeface="Arial"/>
              </a:rPr>
              <a:t>v</a:t>
            </a:r>
            <a:r>
              <a:rPr sz="2000" dirty="0">
                <a:latin typeface="Arial"/>
                <a:cs typeface="Arial"/>
              </a:rPr>
              <a:t>eal</a:t>
            </a:r>
            <a:r>
              <a:rPr sz="2000" spc="-38" dirty="0">
                <a:latin typeface="Arial"/>
                <a:cs typeface="Arial"/>
              </a:rPr>
              <a:t> </a:t>
            </a:r>
            <a:r>
              <a:rPr sz="2000" spc="4" dirty="0">
                <a:latin typeface="Arial"/>
                <a:cs typeface="Arial"/>
              </a:rPr>
              <a:t>v</a:t>
            </a:r>
            <a:r>
              <a:rPr sz="2000" dirty="0">
                <a:latin typeface="Arial"/>
                <a:cs typeface="Arial"/>
              </a:rPr>
              <a:t>eh</a:t>
            </a:r>
            <a:r>
              <a:rPr sz="2000" spc="4" dirty="0">
                <a:latin typeface="Arial"/>
                <a:cs typeface="Arial"/>
              </a:rPr>
              <a:t>icl</a:t>
            </a:r>
            <a:r>
              <a:rPr sz="2000" dirty="0">
                <a:latin typeface="Arial"/>
                <a:cs typeface="Arial"/>
              </a:rPr>
              <a:t>e</a:t>
            </a:r>
            <a:r>
              <a:rPr sz="2000" spc="-74" dirty="0">
                <a:latin typeface="Arial"/>
                <a:cs typeface="Arial"/>
              </a:rPr>
              <a:t> </a:t>
            </a:r>
            <a:r>
              <a:rPr sz="2000" spc="4" dirty="0">
                <a:latin typeface="Arial"/>
                <a:cs typeface="Arial"/>
              </a:rPr>
              <a:t>l</a:t>
            </a:r>
            <a:r>
              <a:rPr sz="2000" dirty="0">
                <a:latin typeface="Arial"/>
                <a:cs typeface="Arial"/>
              </a:rPr>
              <a:t>o</a:t>
            </a:r>
            <a:r>
              <a:rPr sz="2000" spc="4" dirty="0">
                <a:latin typeface="Arial"/>
                <a:cs typeface="Arial"/>
              </a:rPr>
              <a:t>c</a:t>
            </a:r>
            <a:r>
              <a:rPr sz="2000" dirty="0">
                <a:latin typeface="Arial"/>
                <a:cs typeface="Arial"/>
              </a:rPr>
              <a:t>at</a:t>
            </a:r>
            <a:r>
              <a:rPr sz="2000" spc="4" dirty="0">
                <a:latin typeface="Arial"/>
                <a:cs typeface="Arial"/>
              </a:rPr>
              <a:t>i</a:t>
            </a:r>
            <a:r>
              <a:rPr sz="2000" dirty="0">
                <a:latin typeface="Arial"/>
                <a:cs typeface="Arial"/>
              </a:rPr>
              <a:t>on.</a:t>
            </a:r>
          </a:p>
          <a:p>
            <a:pPr marL="755650" marR="250204" lvl="1" indent="-285750">
              <a:lnSpc>
                <a:spcPct val="100041"/>
              </a:lnSpc>
              <a:spcBef>
                <a:spcPts val="385"/>
              </a:spcBef>
              <a:buFont typeface="Arial" panose="020B0604020202020204" pitchFamily="34" charset="0"/>
              <a:buChar char="•"/>
              <a:tabLst>
                <a:tab pos="215900" algn="l"/>
              </a:tabLst>
            </a:pPr>
            <a:r>
              <a:rPr sz="1800" spc="-4" dirty="0" smtClean="0">
                <a:latin typeface="Arial"/>
                <a:cs typeface="Arial"/>
              </a:rPr>
              <a:t>T</a:t>
            </a:r>
            <a:r>
              <a:rPr sz="1800" dirty="0" smtClean="0">
                <a:latin typeface="Arial"/>
                <a:cs typeface="Arial"/>
              </a:rPr>
              <a:t>h</a:t>
            </a:r>
            <a:r>
              <a:rPr sz="1800" spc="4" dirty="0" smtClean="0">
                <a:latin typeface="Arial"/>
                <a:cs typeface="Arial"/>
              </a:rPr>
              <a:t>i</a:t>
            </a:r>
            <a:r>
              <a:rPr sz="1800" dirty="0" smtClean="0">
                <a:latin typeface="Arial"/>
                <a:cs typeface="Arial"/>
              </a:rPr>
              <a:t>s</a:t>
            </a:r>
            <a:r>
              <a:rPr sz="1800" spc="-35" dirty="0" smtClean="0">
                <a:latin typeface="Arial"/>
                <a:cs typeface="Arial"/>
              </a:rPr>
              <a:t> </a:t>
            </a:r>
            <a:r>
              <a:rPr sz="1800" spc="4" dirty="0">
                <a:latin typeface="Arial"/>
                <a:cs typeface="Arial"/>
              </a:rPr>
              <a:t>m</a:t>
            </a:r>
            <a:r>
              <a:rPr sz="1800" dirty="0">
                <a:latin typeface="Arial"/>
                <a:cs typeface="Arial"/>
              </a:rPr>
              <a:t>a</a:t>
            </a:r>
            <a:r>
              <a:rPr sz="1800" spc="4" dirty="0">
                <a:latin typeface="Arial"/>
                <a:cs typeface="Arial"/>
              </a:rPr>
              <a:t>k</a:t>
            </a:r>
            <a:r>
              <a:rPr sz="1800" dirty="0">
                <a:latin typeface="Arial"/>
                <a:cs typeface="Arial"/>
              </a:rPr>
              <a:t>es</a:t>
            </a:r>
            <a:r>
              <a:rPr sz="1800" spc="-42" dirty="0">
                <a:latin typeface="Arial"/>
                <a:cs typeface="Arial"/>
              </a:rPr>
              <a:t> </a:t>
            </a:r>
            <a:r>
              <a:rPr sz="1800" spc="4" dirty="0">
                <a:latin typeface="Arial"/>
                <a:cs typeface="Arial"/>
              </a:rPr>
              <a:t>i</a:t>
            </a:r>
            <a:r>
              <a:rPr sz="1800" dirty="0">
                <a:latin typeface="Arial"/>
                <a:cs typeface="Arial"/>
              </a:rPr>
              <a:t>t</a:t>
            </a:r>
            <a:r>
              <a:rPr sz="1800" spc="-3" dirty="0">
                <a:latin typeface="Arial"/>
                <a:cs typeface="Arial"/>
              </a:rPr>
              <a:t> </a:t>
            </a:r>
            <a:r>
              <a:rPr sz="1800" dirty="0">
                <a:latin typeface="Arial"/>
                <a:cs typeface="Arial"/>
              </a:rPr>
              <a:t>a</a:t>
            </a:r>
            <a:r>
              <a:rPr sz="1800" spc="4" dirty="0">
                <a:latin typeface="Arial"/>
                <a:cs typeface="Arial"/>
              </a:rPr>
              <a:t>l</a:t>
            </a:r>
            <a:r>
              <a:rPr sz="1800" dirty="0">
                <a:latin typeface="Arial"/>
                <a:cs typeface="Arial"/>
              </a:rPr>
              <a:t>l</a:t>
            </a:r>
            <a:r>
              <a:rPr sz="1800" spc="-15" dirty="0">
                <a:latin typeface="Arial"/>
                <a:cs typeface="Arial"/>
              </a:rPr>
              <a:t> </a:t>
            </a:r>
            <a:r>
              <a:rPr sz="1800" dirty="0">
                <a:latin typeface="Arial"/>
                <a:cs typeface="Arial"/>
              </a:rPr>
              <a:t>the</a:t>
            </a:r>
            <a:r>
              <a:rPr sz="1800" spc="-7" dirty="0">
                <a:latin typeface="Arial"/>
                <a:cs typeface="Arial"/>
              </a:rPr>
              <a:t> </a:t>
            </a:r>
            <a:r>
              <a:rPr sz="1800" spc="4" dirty="0">
                <a:latin typeface="Arial"/>
                <a:cs typeface="Arial"/>
              </a:rPr>
              <a:t>m</a:t>
            </a:r>
            <a:r>
              <a:rPr sz="1800" dirty="0">
                <a:latin typeface="Arial"/>
                <a:cs typeface="Arial"/>
              </a:rPr>
              <a:t>o</a:t>
            </a:r>
            <a:r>
              <a:rPr sz="1800" spc="-4" dirty="0">
                <a:latin typeface="Arial"/>
                <a:cs typeface="Arial"/>
              </a:rPr>
              <a:t>r</a:t>
            </a:r>
            <a:r>
              <a:rPr sz="1800" dirty="0">
                <a:latin typeface="Arial"/>
                <a:cs typeface="Arial"/>
              </a:rPr>
              <a:t>e</a:t>
            </a:r>
            <a:r>
              <a:rPr sz="1800" spc="-21" dirty="0">
                <a:latin typeface="Arial"/>
                <a:cs typeface="Arial"/>
              </a:rPr>
              <a:t> </a:t>
            </a:r>
            <a:r>
              <a:rPr sz="1800" spc="4" dirty="0">
                <a:latin typeface="Arial"/>
                <a:cs typeface="Arial"/>
              </a:rPr>
              <a:t>im</a:t>
            </a:r>
            <a:r>
              <a:rPr sz="1800" dirty="0">
                <a:latin typeface="Arial"/>
                <a:cs typeface="Arial"/>
              </a:rPr>
              <a:t>po</a:t>
            </a:r>
            <a:r>
              <a:rPr sz="1800" spc="-4" dirty="0">
                <a:latin typeface="Arial"/>
                <a:cs typeface="Arial"/>
              </a:rPr>
              <a:t>r</a:t>
            </a:r>
            <a:r>
              <a:rPr sz="1800" dirty="0">
                <a:latin typeface="Arial"/>
                <a:cs typeface="Arial"/>
              </a:rPr>
              <a:t>tant</a:t>
            </a:r>
            <a:r>
              <a:rPr sz="1800" spc="-41" dirty="0">
                <a:latin typeface="Arial"/>
                <a:cs typeface="Arial"/>
              </a:rPr>
              <a:t> </a:t>
            </a:r>
            <a:r>
              <a:rPr sz="1800" dirty="0">
                <a:latin typeface="Arial"/>
                <a:cs typeface="Arial"/>
              </a:rPr>
              <a:t>to</a:t>
            </a:r>
            <a:r>
              <a:rPr sz="1800" spc="1" dirty="0">
                <a:latin typeface="Arial"/>
                <a:cs typeface="Arial"/>
              </a:rPr>
              <a:t> </a:t>
            </a:r>
            <a:r>
              <a:rPr sz="1800" dirty="0">
                <a:latin typeface="Arial"/>
                <a:cs typeface="Arial"/>
              </a:rPr>
              <a:t>en</a:t>
            </a:r>
            <a:r>
              <a:rPr sz="1800" spc="4" dirty="0">
                <a:latin typeface="Arial"/>
                <a:cs typeface="Arial"/>
              </a:rPr>
              <a:t>s</a:t>
            </a:r>
            <a:r>
              <a:rPr sz="1800" dirty="0">
                <a:latin typeface="Arial"/>
                <a:cs typeface="Arial"/>
              </a:rPr>
              <a:t>u</a:t>
            </a:r>
            <a:r>
              <a:rPr sz="1800" spc="-4" dirty="0">
                <a:latin typeface="Arial"/>
                <a:cs typeface="Arial"/>
              </a:rPr>
              <a:t>r</a:t>
            </a:r>
            <a:r>
              <a:rPr sz="1800" dirty="0">
                <a:latin typeface="Arial"/>
                <a:cs typeface="Arial"/>
              </a:rPr>
              <a:t>e</a:t>
            </a:r>
            <a:r>
              <a:rPr sz="1800" spc="-33" dirty="0">
                <a:latin typeface="Arial"/>
                <a:cs typeface="Arial"/>
              </a:rPr>
              <a:t> </a:t>
            </a:r>
            <a:r>
              <a:rPr sz="1800" dirty="0">
                <a:latin typeface="Arial"/>
                <a:cs typeface="Arial"/>
              </a:rPr>
              <a:t>that</a:t>
            </a:r>
            <a:r>
              <a:rPr sz="1800" spc="-11" dirty="0">
                <a:latin typeface="Arial"/>
                <a:cs typeface="Arial"/>
              </a:rPr>
              <a:t> </a:t>
            </a:r>
            <a:r>
              <a:rPr sz="1800" dirty="0">
                <a:latin typeface="Arial"/>
                <a:cs typeface="Arial"/>
              </a:rPr>
              <a:t>app</a:t>
            </a:r>
            <a:r>
              <a:rPr sz="1800" spc="4" dirty="0">
                <a:latin typeface="Arial"/>
                <a:cs typeface="Arial"/>
              </a:rPr>
              <a:t>lic</a:t>
            </a:r>
            <a:r>
              <a:rPr sz="1800" dirty="0">
                <a:latin typeface="Arial"/>
                <a:cs typeface="Arial"/>
              </a:rPr>
              <a:t>at</a:t>
            </a:r>
            <a:r>
              <a:rPr sz="1800" spc="4" dirty="0">
                <a:latin typeface="Arial"/>
                <a:cs typeface="Arial"/>
              </a:rPr>
              <a:t>i</a:t>
            </a:r>
            <a:r>
              <a:rPr sz="1800" dirty="0">
                <a:latin typeface="Arial"/>
                <a:cs typeface="Arial"/>
              </a:rPr>
              <a:t>ons</a:t>
            </a:r>
            <a:r>
              <a:rPr sz="1800" spc="-99" dirty="0">
                <a:latin typeface="Arial"/>
                <a:cs typeface="Arial"/>
              </a:rPr>
              <a:t> </a:t>
            </a:r>
            <a:r>
              <a:rPr sz="1800" dirty="0">
                <a:latin typeface="Arial"/>
                <a:cs typeface="Arial"/>
              </a:rPr>
              <a:t>do</a:t>
            </a:r>
            <a:r>
              <a:rPr sz="1800" spc="-17" dirty="0">
                <a:latin typeface="Arial"/>
                <a:cs typeface="Arial"/>
              </a:rPr>
              <a:t> </a:t>
            </a:r>
            <a:r>
              <a:rPr sz="1800" dirty="0">
                <a:latin typeface="Arial"/>
                <a:cs typeface="Arial"/>
              </a:rPr>
              <a:t>not</a:t>
            </a:r>
            <a:r>
              <a:rPr sz="1800" spc="-7" dirty="0">
                <a:latin typeface="Arial"/>
                <a:cs typeface="Arial"/>
              </a:rPr>
              <a:t> </a:t>
            </a:r>
            <a:r>
              <a:rPr sz="1800" spc="-4" dirty="0">
                <a:latin typeface="Arial"/>
                <a:cs typeface="Arial"/>
              </a:rPr>
              <a:t>r</a:t>
            </a:r>
            <a:r>
              <a:rPr sz="1800" dirty="0">
                <a:latin typeface="Arial"/>
                <a:cs typeface="Arial"/>
              </a:rPr>
              <a:t>e</a:t>
            </a:r>
            <a:r>
              <a:rPr sz="1800" spc="4" dirty="0">
                <a:latin typeface="Arial"/>
                <a:cs typeface="Arial"/>
              </a:rPr>
              <a:t>v</a:t>
            </a:r>
            <a:r>
              <a:rPr sz="1800" dirty="0">
                <a:latin typeface="Arial"/>
                <a:cs typeface="Arial"/>
              </a:rPr>
              <a:t>eal</a:t>
            </a:r>
            <a:r>
              <a:rPr sz="1800" spc="-38" dirty="0">
                <a:latin typeface="Arial"/>
                <a:cs typeface="Arial"/>
              </a:rPr>
              <a:t> </a:t>
            </a:r>
            <a:r>
              <a:rPr sz="1800" dirty="0">
                <a:latin typeface="Arial"/>
                <a:cs typeface="Arial"/>
              </a:rPr>
              <a:t>th</a:t>
            </a:r>
            <a:r>
              <a:rPr sz="1800" spc="4" dirty="0">
                <a:latin typeface="Arial"/>
                <a:cs typeface="Arial"/>
              </a:rPr>
              <a:t>i</a:t>
            </a:r>
            <a:r>
              <a:rPr sz="1800" dirty="0">
                <a:latin typeface="Arial"/>
                <a:cs typeface="Arial"/>
              </a:rPr>
              <a:t>s </a:t>
            </a:r>
            <a:r>
              <a:rPr sz="1800" spc="4" dirty="0">
                <a:latin typeface="Arial"/>
                <a:cs typeface="Arial"/>
              </a:rPr>
              <a:t>i</a:t>
            </a:r>
            <a:r>
              <a:rPr sz="1800" dirty="0">
                <a:latin typeface="Arial"/>
                <a:cs typeface="Arial"/>
              </a:rPr>
              <a:t>nfo</a:t>
            </a:r>
            <a:r>
              <a:rPr sz="1800" spc="-4" dirty="0">
                <a:latin typeface="Arial"/>
                <a:cs typeface="Arial"/>
              </a:rPr>
              <a:t>r</a:t>
            </a:r>
            <a:r>
              <a:rPr sz="1800" spc="4" dirty="0">
                <a:latin typeface="Arial"/>
                <a:cs typeface="Arial"/>
              </a:rPr>
              <a:t>m</a:t>
            </a:r>
            <a:r>
              <a:rPr sz="1800" dirty="0">
                <a:latin typeface="Arial"/>
                <a:cs typeface="Arial"/>
              </a:rPr>
              <a:t>at</a:t>
            </a:r>
            <a:r>
              <a:rPr sz="1800" spc="4" dirty="0">
                <a:latin typeface="Arial"/>
                <a:cs typeface="Arial"/>
              </a:rPr>
              <a:t>i</a:t>
            </a:r>
            <a:r>
              <a:rPr sz="1800" dirty="0">
                <a:latin typeface="Arial"/>
                <a:cs typeface="Arial"/>
              </a:rPr>
              <a:t>on</a:t>
            </a:r>
            <a:r>
              <a:rPr sz="1800" spc="-79" dirty="0">
                <a:latin typeface="Arial"/>
                <a:cs typeface="Arial"/>
              </a:rPr>
              <a:t> </a:t>
            </a:r>
            <a:r>
              <a:rPr sz="1800" dirty="0">
                <a:latin typeface="Arial"/>
                <a:cs typeface="Arial"/>
              </a:rPr>
              <a:t>un</a:t>
            </a:r>
            <a:r>
              <a:rPr sz="1800" spc="4" dirty="0">
                <a:latin typeface="Arial"/>
                <a:cs typeface="Arial"/>
              </a:rPr>
              <a:t>l</a:t>
            </a:r>
            <a:r>
              <a:rPr sz="1800" dirty="0">
                <a:latin typeface="Arial"/>
                <a:cs typeface="Arial"/>
              </a:rPr>
              <a:t>e</a:t>
            </a:r>
            <a:r>
              <a:rPr sz="1800" spc="4" dirty="0">
                <a:latin typeface="Arial"/>
                <a:cs typeface="Arial"/>
              </a:rPr>
              <a:t>s</a:t>
            </a:r>
            <a:r>
              <a:rPr sz="1800" dirty="0">
                <a:latin typeface="Arial"/>
                <a:cs typeface="Arial"/>
              </a:rPr>
              <a:t>s</a:t>
            </a:r>
            <a:r>
              <a:rPr sz="1800" spc="-46" dirty="0">
                <a:latin typeface="Arial"/>
                <a:cs typeface="Arial"/>
              </a:rPr>
              <a:t> </a:t>
            </a:r>
            <a:r>
              <a:rPr sz="1800" spc="4" dirty="0">
                <a:latin typeface="Arial"/>
                <a:cs typeface="Arial"/>
              </a:rPr>
              <a:t>i</a:t>
            </a:r>
            <a:r>
              <a:rPr sz="1800" dirty="0">
                <a:latin typeface="Arial"/>
                <a:cs typeface="Arial"/>
              </a:rPr>
              <a:t>t</a:t>
            </a:r>
            <a:r>
              <a:rPr sz="1800" spc="-3" dirty="0">
                <a:latin typeface="Arial"/>
                <a:cs typeface="Arial"/>
              </a:rPr>
              <a:t> </a:t>
            </a:r>
            <a:r>
              <a:rPr sz="1800" spc="4" dirty="0">
                <a:latin typeface="Arial"/>
                <a:cs typeface="Arial"/>
              </a:rPr>
              <a:t>i</a:t>
            </a:r>
            <a:r>
              <a:rPr sz="1800" dirty="0">
                <a:latin typeface="Arial"/>
                <a:cs typeface="Arial"/>
              </a:rPr>
              <a:t>s</a:t>
            </a:r>
            <a:r>
              <a:rPr sz="1800" spc="-11" dirty="0">
                <a:latin typeface="Arial"/>
                <a:cs typeface="Arial"/>
              </a:rPr>
              <a:t> </a:t>
            </a:r>
            <a:r>
              <a:rPr sz="1800" dirty="0">
                <a:latin typeface="Arial"/>
                <a:cs typeface="Arial"/>
              </a:rPr>
              <a:t>ab</a:t>
            </a:r>
            <a:r>
              <a:rPr sz="1800" spc="4" dirty="0">
                <a:latin typeface="Arial"/>
                <a:cs typeface="Arial"/>
              </a:rPr>
              <a:t>s</a:t>
            </a:r>
            <a:r>
              <a:rPr sz="1800" dirty="0">
                <a:latin typeface="Arial"/>
                <a:cs typeface="Arial"/>
              </a:rPr>
              <a:t>o</a:t>
            </a:r>
            <a:r>
              <a:rPr sz="1800" spc="4" dirty="0">
                <a:latin typeface="Arial"/>
                <a:cs typeface="Arial"/>
              </a:rPr>
              <a:t>l</a:t>
            </a:r>
            <a:r>
              <a:rPr sz="1800" dirty="0">
                <a:latin typeface="Arial"/>
                <a:cs typeface="Arial"/>
              </a:rPr>
              <a:t>ute</a:t>
            </a:r>
            <a:r>
              <a:rPr sz="1800" spc="4" dirty="0">
                <a:latin typeface="Arial"/>
                <a:cs typeface="Arial"/>
              </a:rPr>
              <a:t>l</a:t>
            </a:r>
            <a:r>
              <a:rPr sz="1800" dirty="0">
                <a:latin typeface="Arial"/>
                <a:cs typeface="Arial"/>
              </a:rPr>
              <a:t>y</a:t>
            </a:r>
            <a:r>
              <a:rPr sz="1800" spc="-71" dirty="0">
                <a:latin typeface="Arial"/>
                <a:cs typeface="Arial"/>
              </a:rPr>
              <a:t> </a:t>
            </a:r>
            <a:r>
              <a:rPr sz="1800" dirty="0">
                <a:latin typeface="Arial"/>
                <a:cs typeface="Arial"/>
              </a:rPr>
              <a:t>ne</a:t>
            </a:r>
            <a:r>
              <a:rPr sz="1800" spc="4" dirty="0">
                <a:latin typeface="Arial"/>
                <a:cs typeface="Arial"/>
              </a:rPr>
              <a:t>c</a:t>
            </a:r>
            <a:r>
              <a:rPr sz="1800" dirty="0">
                <a:latin typeface="Arial"/>
                <a:cs typeface="Arial"/>
              </a:rPr>
              <a:t>e</a:t>
            </a:r>
            <a:r>
              <a:rPr sz="1800" spc="4" dirty="0">
                <a:latin typeface="Arial"/>
                <a:cs typeface="Arial"/>
              </a:rPr>
              <a:t>ss</a:t>
            </a:r>
            <a:r>
              <a:rPr sz="1800" dirty="0">
                <a:latin typeface="Arial"/>
                <a:cs typeface="Arial"/>
              </a:rPr>
              <a:t>a</a:t>
            </a:r>
            <a:r>
              <a:rPr sz="1800" spc="-4" dirty="0">
                <a:latin typeface="Arial"/>
                <a:cs typeface="Arial"/>
              </a:rPr>
              <a:t>r</a:t>
            </a:r>
            <a:r>
              <a:rPr sz="1800" spc="-19" dirty="0">
                <a:latin typeface="Arial"/>
                <a:cs typeface="Arial"/>
              </a:rPr>
              <a:t>y</a:t>
            </a:r>
            <a:r>
              <a:rPr sz="1800" dirty="0">
                <a:latin typeface="Arial"/>
                <a:cs typeface="Arial"/>
              </a:rPr>
              <a:t>,</a:t>
            </a:r>
            <a:r>
              <a:rPr sz="1800" spc="-47" dirty="0">
                <a:latin typeface="Arial"/>
                <a:cs typeface="Arial"/>
              </a:rPr>
              <a:t> </a:t>
            </a:r>
            <a:r>
              <a:rPr sz="1800" dirty="0">
                <a:latin typeface="Arial"/>
                <a:cs typeface="Arial"/>
              </a:rPr>
              <a:t>as</a:t>
            </a:r>
            <a:r>
              <a:rPr sz="1800" spc="-1" dirty="0">
                <a:latin typeface="Arial"/>
                <a:cs typeface="Arial"/>
              </a:rPr>
              <a:t> </a:t>
            </a:r>
            <a:r>
              <a:rPr sz="1800" b="1" spc="4" dirty="0">
                <a:latin typeface="Arial"/>
                <a:cs typeface="Arial"/>
              </a:rPr>
              <a:t>r</a:t>
            </a:r>
            <a:r>
              <a:rPr sz="1800" b="1" dirty="0">
                <a:latin typeface="Arial"/>
                <a:cs typeface="Arial"/>
              </a:rPr>
              <a:t>e</a:t>
            </a:r>
            <a:r>
              <a:rPr sz="1800" b="1" spc="-34" dirty="0">
                <a:latin typeface="Arial"/>
                <a:cs typeface="Arial"/>
              </a:rPr>
              <a:t>v</a:t>
            </a:r>
            <a:r>
              <a:rPr sz="1800" b="1" dirty="0">
                <a:latin typeface="Arial"/>
                <a:cs typeface="Arial"/>
              </a:rPr>
              <a:t>eali</a:t>
            </a:r>
            <a:r>
              <a:rPr sz="1800" b="1" spc="9" dirty="0">
                <a:latin typeface="Arial"/>
                <a:cs typeface="Arial"/>
              </a:rPr>
              <a:t>n</a:t>
            </a:r>
            <a:r>
              <a:rPr sz="1800" b="1" dirty="0">
                <a:latin typeface="Arial"/>
                <a:cs typeface="Arial"/>
              </a:rPr>
              <a:t>g</a:t>
            </a:r>
            <a:r>
              <a:rPr sz="1800" b="1" spc="-16" dirty="0">
                <a:latin typeface="Arial"/>
                <a:cs typeface="Arial"/>
              </a:rPr>
              <a:t> </a:t>
            </a:r>
            <a:r>
              <a:rPr sz="1800" b="1" spc="-4" dirty="0">
                <a:latin typeface="Arial"/>
                <a:cs typeface="Arial"/>
              </a:rPr>
              <a:t>th</a:t>
            </a:r>
            <a:r>
              <a:rPr sz="1800" b="1" dirty="0">
                <a:latin typeface="Arial"/>
                <a:cs typeface="Arial"/>
              </a:rPr>
              <a:t>e i</a:t>
            </a:r>
            <a:r>
              <a:rPr sz="1800" b="1" spc="-4" dirty="0">
                <a:latin typeface="Arial"/>
                <a:cs typeface="Arial"/>
              </a:rPr>
              <a:t>nfo</a:t>
            </a:r>
            <a:r>
              <a:rPr sz="1800" b="1" spc="4" dirty="0">
                <a:latin typeface="Arial"/>
                <a:cs typeface="Arial"/>
              </a:rPr>
              <a:t>r</a:t>
            </a:r>
            <a:r>
              <a:rPr sz="1800" b="1" spc="-4" dirty="0">
                <a:latin typeface="Arial"/>
                <a:cs typeface="Arial"/>
              </a:rPr>
              <a:t>m</a:t>
            </a:r>
            <a:r>
              <a:rPr sz="1800" b="1" dirty="0">
                <a:latin typeface="Arial"/>
                <a:cs typeface="Arial"/>
              </a:rPr>
              <a:t>a</a:t>
            </a:r>
            <a:r>
              <a:rPr sz="1800" b="1" spc="-4" dirty="0">
                <a:latin typeface="Arial"/>
                <a:cs typeface="Arial"/>
              </a:rPr>
              <a:t>t</a:t>
            </a:r>
            <a:r>
              <a:rPr sz="1800" b="1" dirty="0">
                <a:latin typeface="Arial"/>
                <a:cs typeface="Arial"/>
              </a:rPr>
              <a:t>i</a:t>
            </a:r>
            <a:r>
              <a:rPr sz="1800" b="1" spc="-4" dirty="0">
                <a:latin typeface="Arial"/>
                <a:cs typeface="Arial"/>
              </a:rPr>
              <a:t>o</a:t>
            </a:r>
            <a:r>
              <a:rPr sz="1800" b="1" dirty="0">
                <a:latin typeface="Arial"/>
                <a:cs typeface="Arial"/>
              </a:rPr>
              <a:t>n</a:t>
            </a:r>
            <a:r>
              <a:rPr sz="1800" b="1" spc="-38" dirty="0">
                <a:latin typeface="Arial"/>
                <a:cs typeface="Arial"/>
              </a:rPr>
              <a:t> </a:t>
            </a:r>
            <a:r>
              <a:rPr sz="1800" b="1" spc="39" dirty="0">
                <a:latin typeface="Arial"/>
                <a:cs typeface="Arial"/>
              </a:rPr>
              <a:t>w</a:t>
            </a:r>
            <a:r>
              <a:rPr sz="1800" b="1" dirty="0">
                <a:latin typeface="Arial"/>
                <a:cs typeface="Arial"/>
              </a:rPr>
              <a:t>i</a:t>
            </a:r>
            <a:r>
              <a:rPr sz="1800" b="1" spc="-4" dirty="0">
                <a:latin typeface="Arial"/>
                <a:cs typeface="Arial"/>
              </a:rPr>
              <a:t>th</a:t>
            </a:r>
            <a:r>
              <a:rPr sz="1800" b="1" dirty="0">
                <a:latin typeface="Arial"/>
                <a:cs typeface="Arial"/>
              </a:rPr>
              <a:t>in a</a:t>
            </a:r>
            <a:r>
              <a:rPr sz="1800" b="1" spc="-4" dirty="0">
                <a:latin typeface="Arial"/>
                <a:cs typeface="Arial"/>
              </a:rPr>
              <a:t>pp</a:t>
            </a:r>
            <a:r>
              <a:rPr sz="1800" b="1" dirty="0">
                <a:latin typeface="Arial"/>
                <a:cs typeface="Arial"/>
              </a:rPr>
              <a:t>lica</a:t>
            </a:r>
            <a:r>
              <a:rPr sz="1800" b="1" spc="-4" dirty="0">
                <a:latin typeface="Arial"/>
                <a:cs typeface="Arial"/>
              </a:rPr>
              <a:t>t</a:t>
            </a:r>
            <a:r>
              <a:rPr sz="1800" b="1" dirty="0">
                <a:latin typeface="Arial"/>
                <a:cs typeface="Arial"/>
              </a:rPr>
              <a:t>i</a:t>
            </a:r>
            <a:r>
              <a:rPr sz="1800" b="1" spc="-4" dirty="0">
                <a:latin typeface="Arial"/>
                <a:cs typeface="Arial"/>
              </a:rPr>
              <a:t>o</a:t>
            </a:r>
            <a:r>
              <a:rPr sz="1800" b="1" dirty="0">
                <a:latin typeface="Arial"/>
                <a:cs typeface="Arial"/>
              </a:rPr>
              <a:t>n</a:t>
            </a:r>
            <a:r>
              <a:rPr sz="1800" b="1" spc="-44" dirty="0">
                <a:latin typeface="Arial"/>
                <a:cs typeface="Arial"/>
              </a:rPr>
              <a:t> </a:t>
            </a:r>
            <a:r>
              <a:rPr sz="1800" b="1" dirty="0">
                <a:latin typeface="Arial"/>
                <a:cs typeface="Arial"/>
              </a:rPr>
              <a:t>A</a:t>
            </a:r>
            <a:r>
              <a:rPr sz="1800" b="1" spc="-11" dirty="0">
                <a:latin typeface="Arial"/>
                <a:cs typeface="Arial"/>
              </a:rPr>
              <a:t> </a:t>
            </a:r>
            <a:r>
              <a:rPr sz="1800" b="1" spc="39" dirty="0">
                <a:latin typeface="Arial"/>
                <a:cs typeface="Arial"/>
              </a:rPr>
              <a:t>w</a:t>
            </a:r>
            <a:r>
              <a:rPr sz="1800" b="1" dirty="0">
                <a:latin typeface="Arial"/>
                <a:cs typeface="Arial"/>
              </a:rPr>
              <a:t>ill</a:t>
            </a:r>
            <a:r>
              <a:rPr sz="1800" b="1" spc="-22" dirty="0">
                <a:latin typeface="Arial"/>
                <a:cs typeface="Arial"/>
              </a:rPr>
              <a:t> </a:t>
            </a:r>
            <a:r>
              <a:rPr sz="1800" b="1" dirty="0">
                <a:latin typeface="Arial"/>
                <a:cs typeface="Arial"/>
              </a:rPr>
              <a:t>all</a:t>
            </a:r>
            <a:r>
              <a:rPr sz="1800" b="1" spc="-4" dirty="0">
                <a:latin typeface="Arial"/>
                <a:cs typeface="Arial"/>
              </a:rPr>
              <a:t>o</a:t>
            </a:r>
            <a:r>
              <a:rPr sz="1800" b="1" dirty="0">
                <a:latin typeface="Arial"/>
                <a:cs typeface="Arial"/>
              </a:rPr>
              <a:t>w</a:t>
            </a:r>
            <a:r>
              <a:rPr sz="1800" b="1" spc="-1" dirty="0">
                <a:latin typeface="Arial"/>
                <a:cs typeface="Arial"/>
              </a:rPr>
              <a:t> </a:t>
            </a:r>
            <a:r>
              <a:rPr sz="1800" b="1" dirty="0">
                <a:latin typeface="Arial"/>
                <a:cs typeface="Arial"/>
              </a:rPr>
              <a:t>it</a:t>
            </a:r>
            <a:r>
              <a:rPr sz="1800" b="1" spc="14" dirty="0">
                <a:latin typeface="Arial"/>
                <a:cs typeface="Arial"/>
              </a:rPr>
              <a:t> </a:t>
            </a:r>
            <a:r>
              <a:rPr sz="1800" b="1" spc="-4" dirty="0">
                <a:latin typeface="Arial"/>
                <a:cs typeface="Arial"/>
              </a:rPr>
              <a:t>t</a:t>
            </a:r>
            <a:r>
              <a:rPr sz="1800" b="1" dirty="0">
                <a:latin typeface="Arial"/>
                <a:cs typeface="Arial"/>
              </a:rPr>
              <a:t>o</a:t>
            </a:r>
            <a:r>
              <a:rPr sz="1800" b="1" spc="-5" dirty="0">
                <a:latin typeface="Arial"/>
                <a:cs typeface="Arial"/>
              </a:rPr>
              <a:t> </a:t>
            </a:r>
            <a:r>
              <a:rPr sz="1800" b="1" spc="-4" dirty="0">
                <a:latin typeface="Arial"/>
                <a:cs typeface="Arial"/>
              </a:rPr>
              <a:t>b</a:t>
            </a:r>
            <a:r>
              <a:rPr sz="1800" b="1" dirty="0">
                <a:latin typeface="Arial"/>
                <a:cs typeface="Arial"/>
              </a:rPr>
              <a:t>e</a:t>
            </a:r>
            <a:r>
              <a:rPr sz="1800" b="1" spc="-3" dirty="0">
                <a:latin typeface="Arial"/>
                <a:cs typeface="Arial"/>
              </a:rPr>
              <a:t> </a:t>
            </a:r>
            <a:r>
              <a:rPr sz="1800" b="1" dirty="0">
                <a:latin typeface="Arial"/>
                <a:cs typeface="Arial"/>
              </a:rPr>
              <a:t>c</a:t>
            </a:r>
            <a:r>
              <a:rPr sz="1800" b="1" spc="-4" dirty="0">
                <a:latin typeface="Arial"/>
                <a:cs typeface="Arial"/>
              </a:rPr>
              <a:t>o</a:t>
            </a:r>
            <a:r>
              <a:rPr sz="1800" b="1" spc="4" dirty="0">
                <a:latin typeface="Arial"/>
                <a:cs typeface="Arial"/>
              </a:rPr>
              <a:t>rr</a:t>
            </a:r>
            <a:r>
              <a:rPr sz="1800" b="1" dirty="0">
                <a:latin typeface="Arial"/>
                <a:cs typeface="Arial"/>
              </a:rPr>
              <a:t>ela</a:t>
            </a:r>
            <a:r>
              <a:rPr sz="1800" b="1" spc="-4" dirty="0">
                <a:latin typeface="Arial"/>
                <a:cs typeface="Arial"/>
              </a:rPr>
              <a:t>t</a:t>
            </a:r>
            <a:r>
              <a:rPr sz="1800" b="1" dirty="0">
                <a:latin typeface="Arial"/>
                <a:cs typeface="Arial"/>
              </a:rPr>
              <a:t>ed</a:t>
            </a:r>
            <a:r>
              <a:rPr sz="1800" b="1" spc="-52" dirty="0">
                <a:latin typeface="Arial"/>
                <a:cs typeface="Arial"/>
              </a:rPr>
              <a:t> </a:t>
            </a:r>
            <a:r>
              <a:rPr sz="1800" b="1" spc="39" dirty="0">
                <a:latin typeface="Arial"/>
                <a:cs typeface="Arial"/>
              </a:rPr>
              <a:t>w</a:t>
            </a:r>
            <a:r>
              <a:rPr sz="1800" b="1" dirty="0">
                <a:latin typeface="Arial"/>
                <a:cs typeface="Arial"/>
              </a:rPr>
              <a:t>i</a:t>
            </a:r>
            <a:r>
              <a:rPr sz="1800" b="1" spc="-4" dirty="0">
                <a:latin typeface="Arial"/>
                <a:cs typeface="Arial"/>
              </a:rPr>
              <a:t>t</a:t>
            </a:r>
            <a:r>
              <a:rPr sz="1800" b="1" dirty="0">
                <a:latin typeface="Arial"/>
                <a:cs typeface="Arial"/>
              </a:rPr>
              <a:t>h</a:t>
            </a:r>
            <a:r>
              <a:rPr sz="1800" b="1" spc="-27" dirty="0">
                <a:latin typeface="Arial"/>
                <a:cs typeface="Arial"/>
              </a:rPr>
              <a:t> </a:t>
            </a:r>
            <a:r>
              <a:rPr sz="1800" b="1" dirty="0">
                <a:latin typeface="Arial"/>
                <a:cs typeface="Arial"/>
              </a:rPr>
              <a:t>i</a:t>
            </a:r>
            <a:r>
              <a:rPr sz="1800" b="1" spc="-4" dirty="0">
                <a:latin typeface="Arial"/>
                <a:cs typeface="Arial"/>
              </a:rPr>
              <a:t>nfo</a:t>
            </a:r>
            <a:r>
              <a:rPr sz="1800" b="1" spc="4" dirty="0">
                <a:latin typeface="Arial"/>
                <a:cs typeface="Arial"/>
              </a:rPr>
              <a:t>r</a:t>
            </a:r>
            <a:r>
              <a:rPr sz="1800" b="1" spc="-4" dirty="0">
                <a:latin typeface="Arial"/>
                <a:cs typeface="Arial"/>
              </a:rPr>
              <a:t>m</a:t>
            </a:r>
            <a:r>
              <a:rPr sz="1800" b="1" dirty="0">
                <a:latin typeface="Arial"/>
                <a:cs typeface="Arial"/>
              </a:rPr>
              <a:t>a</a:t>
            </a:r>
            <a:r>
              <a:rPr sz="1800" b="1" spc="-4" dirty="0">
                <a:latin typeface="Arial"/>
                <a:cs typeface="Arial"/>
              </a:rPr>
              <a:t>t</a:t>
            </a:r>
            <a:r>
              <a:rPr sz="1800" b="1" dirty="0">
                <a:latin typeface="Arial"/>
                <a:cs typeface="Arial"/>
              </a:rPr>
              <a:t>i</a:t>
            </a:r>
            <a:r>
              <a:rPr sz="1800" b="1" spc="-4" dirty="0">
                <a:latin typeface="Arial"/>
                <a:cs typeface="Arial"/>
              </a:rPr>
              <a:t>o</a:t>
            </a:r>
            <a:r>
              <a:rPr sz="1800" b="1" dirty="0">
                <a:latin typeface="Arial"/>
                <a:cs typeface="Arial"/>
              </a:rPr>
              <a:t>n</a:t>
            </a:r>
            <a:r>
              <a:rPr sz="1800" b="1" spc="-38" dirty="0">
                <a:latin typeface="Arial"/>
                <a:cs typeface="Arial"/>
              </a:rPr>
              <a:t> </a:t>
            </a:r>
            <a:r>
              <a:rPr sz="1800" b="1" spc="-4" dirty="0">
                <a:latin typeface="Arial"/>
                <a:cs typeface="Arial"/>
              </a:rPr>
              <a:t>f</a:t>
            </a:r>
            <a:r>
              <a:rPr sz="1800" b="1" spc="4" dirty="0">
                <a:latin typeface="Arial"/>
                <a:cs typeface="Arial"/>
              </a:rPr>
              <a:t>r</a:t>
            </a:r>
            <a:r>
              <a:rPr sz="1800" b="1" spc="-4" dirty="0">
                <a:latin typeface="Arial"/>
                <a:cs typeface="Arial"/>
              </a:rPr>
              <a:t>o</a:t>
            </a:r>
            <a:r>
              <a:rPr sz="1800" b="1" dirty="0">
                <a:latin typeface="Arial"/>
                <a:cs typeface="Arial"/>
              </a:rPr>
              <a:t>m a</a:t>
            </a:r>
            <a:r>
              <a:rPr sz="1800" b="1" spc="-4" dirty="0">
                <a:latin typeface="Arial"/>
                <a:cs typeface="Arial"/>
              </a:rPr>
              <a:t>pp</a:t>
            </a:r>
            <a:r>
              <a:rPr sz="1800" b="1" dirty="0">
                <a:latin typeface="Arial"/>
                <a:cs typeface="Arial"/>
              </a:rPr>
              <a:t>lica</a:t>
            </a:r>
            <a:r>
              <a:rPr sz="1800" b="1" spc="-4" dirty="0">
                <a:latin typeface="Arial"/>
                <a:cs typeface="Arial"/>
              </a:rPr>
              <a:t>t</a:t>
            </a:r>
            <a:r>
              <a:rPr sz="1800" b="1" dirty="0">
                <a:latin typeface="Arial"/>
                <a:cs typeface="Arial"/>
              </a:rPr>
              <a:t>i</a:t>
            </a:r>
            <a:r>
              <a:rPr sz="1800" b="1" spc="-4" dirty="0">
                <a:latin typeface="Arial"/>
                <a:cs typeface="Arial"/>
              </a:rPr>
              <a:t>o</a:t>
            </a:r>
            <a:r>
              <a:rPr sz="1800" b="1" dirty="0">
                <a:latin typeface="Arial"/>
                <a:cs typeface="Arial"/>
              </a:rPr>
              <a:t>n</a:t>
            </a:r>
            <a:r>
              <a:rPr sz="1800" b="1" spc="-34" dirty="0">
                <a:latin typeface="Arial"/>
                <a:cs typeface="Arial"/>
              </a:rPr>
              <a:t> </a:t>
            </a:r>
            <a:r>
              <a:rPr sz="1800" b="1" spc="14" dirty="0">
                <a:latin typeface="Arial"/>
                <a:cs typeface="Arial"/>
              </a:rPr>
              <a:t>B</a:t>
            </a:r>
            <a:r>
              <a:rPr sz="1800" dirty="0">
                <a:latin typeface="Arial"/>
                <a:cs typeface="Arial"/>
              </a:rPr>
              <a:t>.</a:t>
            </a:r>
          </a:p>
          <a:p>
            <a:pPr marL="12700">
              <a:lnSpc>
                <a:spcPct val="100041"/>
              </a:lnSpc>
              <a:spcBef>
                <a:spcPts val="385"/>
              </a:spcBef>
            </a:pPr>
            <a:endParaRPr lang="en-US" sz="1600" spc="-4" dirty="0" smtClean="0">
              <a:latin typeface="Arial"/>
              <a:cs typeface="Arial"/>
            </a:endParaRPr>
          </a:p>
          <a:p>
            <a:pPr marL="12700">
              <a:lnSpc>
                <a:spcPct val="100041"/>
              </a:lnSpc>
              <a:spcBef>
                <a:spcPts val="385"/>
              </a:spcBef>
            </a:pPr>
            <a:r>
              <a:rPr sz="1600" spc="-4" dirty="0" smtClean="0">
                <a:latin typeface="Arial"/>
                <a:cs typeface="Arial"/>
              </a:rPr>
              <a:t>F</a:t>
            </a:r>
            <a:r>
              <a:rPr sz="1600" dirty="0" smtClean="0">
                <a:latin typeface="Arial"/>
                <a:cs typeface="Arial"/>
              </a:rPr>
              <a:t>u</a:t>
            </a:r>
            <a:r>
              <a:rPr sz="1600" spc="-4" dirty="0" smtClean="0">
                <a:latin typeface="Arial"/>
                <a:cs typeface="Arial"/>
              </a:rPr>
              <a:t>r</a:t>
            </a:r>
            <a:r>
              <a:rPr sz="1600" dirty="0" smtClean="0">
                <a:latin typeface="Arial"/>
                <a:cs typeface="Arial"/>
              </a:rPr>
              <a:t>ther</a:t>
            </a:r>
            <a:r>
              <a:rPr sz="1600" spc="-26" dirty="0" smtClean="0">
                <a:latin typeface="Arial"/>
                <a:cs typeface="Arial"/>
              </a:rPr>
              <a:t> </a:t>
            </a:r>
            <a:r>
              <a:rPr sz="1600" dirty="0">
                <a:latin typeface="Arial"/>
                <a:cs typeface="Arial"/>
              </a:rPr>
              <a:t>d</a:t>
            </a:r>
            <a:r>
              <a:rPr sz="1600" spc="4" dirty="0">
                <a:latin typeface="Arial"/>
                <a:cs typeface="Arial"/>
              </a:rPr>
              <a:t>isc</a:t>
            </a:r>
            <a:r>
              <a:rPr sz="1600" dirty="0">
                <a:latin typeface="Arial"/>
                <a:cs typeface="Arial"/>
              </a:rPr>
              <a:t>u</a:t>
            </a:r>
            <a:r>
              <a:rPr sz="1600" spc="4" dirty="0">
                <a:latin typeface="Arial"/>
                <a:cs typeface="Arial"/>
              </a:rPr>
              <a:t>ssi</a:t>
            </a:r>
            <a:r>
              <a:rPr sz="1600" dirty="0">
                <a:latin typeface="Arial"/>
                <a:cs typeface="Arial"/>
              </a:rPr>
              <a:t>on</a:t>
            </a:r>
            <a:r>
              <a:rPr sz="1600" spc="-109" dirty="0">
                <a:latin typeface="Arial"/>
                <a:cs typeface="Arial"/>
              </a:rPr>
              <a:t> </a:t>
            </a:r>
            <a:r>
              <a:rPr sz="1600" dirty="0">
                <a:latin typeface="Arial"/>
                <a:cs typeface="Arial"/>
              </a:rPr>
              <a:t>of</a:t>
            </a:r>
            <a:r>
              <a:rPr sz="1600" spc="1" dirty="0">
                <a:latin typeface="Arial"/>
                <a:cs typeface="Arial"/>
              </a:rPr>
              <a:t> </a:t>
            </a:r>
            <a:r>
              <a:rPr sz="1600" dirty="0">
                <a:latin typeface="Arial"/>
                <a:cs typeface="Arial"/>
              </a:rPr>
              <a:t>p</a:t>
            </a:r>
            <a:r>
              <a:rPr sz="1600" spc="-4" dirty="0">
                <a:latin typeface="Arial"/>
                <a:cs typeface="Arial"/>
              </a:rPr>
              <a:t>r</a:t>
            </a:r>
            <a:r>
              <a:rPr sz="1600" spc="4" dirty="0">
                <a:latin typeface="Arial"/>
                <a:cs typeface="Arial"/>
              </a:rPr>
              <a:t>iv</a:t>
            </a:r>
            <a:r>
              <a:rPr sz="1600" dirty="0">
                <a:latin typeface="Arial"/>
                <a:cs typeface="Arial"/>
              </a:rPr>
              <a:t>a</a:t>
            </a:r>
            <a:r>
              <a:rPr sz="1600" spc="4" dirty="0">
                <a:latin typeface="Arial"/>
                <a:cs typeface="Arial"/>
              </a:rPr>
              <a:t>c</a:t>
            </a:r>
            <a:r>
              <a:rPr sz="1600" dirty="0">
                <a:latin typeface="Arial"/>
                <a:cs typeface="Arial"/>
              </a:rPr>
              <a:t>y</a:t>
            </a:r>
            <a:r>
              <a:rPr sz="1600" spc="-50" dirty="0">
                <a:latin typeface="Arial"/>
                <a:cs typeface="Arial"/>
              </a:rPr>
              <a:t> </a:t>
            </a:r>
            <a:r>
              <a:rPr sz="1600" dirty="0">
                <a:latin typeface="Arial"/>
                <a:cs typeface="Arial"/>
              </a:rPr>
              <a:t>and</a:t>
            </a:r>
            <a:r>
              <a:rPr sz="1600" spc="-11" dirty="0">
                <a:latin typeface="Arial"/>
                <a:cs typeface="Arial"/>
              </a:rPr>
              <a:t> </a:t>
            </a:r>
            <a:r>
              <a:rPr sz="1600" spc="4" dirty="0">
                <a:latin typeface="Arial"/>
                <a:cs typeface="Arial"/>
              </a:rPr>
              <a:t>s</a:t>
            </a:r>
            <a:r>
              <a:rPr sz="1600" dirty="0">
                <a:latin typeface="Arial"/>
                <a:cs typeface="Arial"/>
              </a:rPr>
              <a:t>e</a:t>
            </a:r>
            <a:r>
              <a:rPr sz="1600" spc="4" dirty="0">
                <a:latin typeface="Arial"/>
                <a:cs typeface="Arial"/>
              </a:rPr>
              <a:t>c</a:t>
            </a:r>
            <a:r>
              <a:rPr sz="1600" dirty="0">
                <a:latin typeface="Arial"/>
                <a:cs typeface="Arial"/>
              </a:rPr>
              <a:t>u</a:t>
            </a:r>
            <a:r>
              <a:rPr sz="1600" spc="-4" dirty="0">
                <a:latin typeface="Arial"/>
                <a:cs typeface="Arial"/>
              </a:rPr>
              <a:t>r</a:t>
            </a:r>
            <a:r>
              <a:rPr sz="1600" spc="4" dirty="0">
                <a:latin typeface="Arial"/>
                <a:cs typeface="Arial"/>
              </a:rPr>
              <a:t>i</a:t>
            </a:r>
            <a:r>
              <a:rPr sz="1600" dirty="0">
                <a:latin typeface="Arial"/>
                <a:cs typeface="Arial"/>
              </a:rPr>
              <a:t>ty</a:t>
            </a:r>
            <a:r>
              <a:rPr sz="1600" spc="-50" dirty="0">
                <a:latin typeface="Arial"/>
                <a:cs typeface="Arial"/>
              </a:rPr>
              <a:t> </a:t>
            </a:r>
            <a:r>
              <a:rPr sz="1600" dirty="0">
                <a:latin typeface="Arial"/>
                <a:cs typeface="Arial"/>
              </a:rPr>
              <a:t>for</a:t>
            </a:r>
            <a:r>
              <a:rPr sz="1600" spc="-8" dirty="0">
                <a:latin typeface="Arial"/>
                <a:cs typeface="Arial"/>
              </a:rPr>
              <a:t> </a:t>
            </a:r>
            <a:r>
              <a:rPr sz="1600" dirty="0">
                <a:latin typeface="Arial"/>
                <a:cs typeface="Arial"/>
              </a:rPr>
              <a:t>the</a:t>
            </a:r>
            <a:r>
              <a:rPr sz="1600" spc="-7" dirty="0">
                <a:latin typeface="Arial"/>
                <a:cs typeface="Arial"/>
              </a:rPr>
              <a:t> </a:t>
            </a:r>
            <a:r>
              <a:rPr sz="1600" spc="4" dirty="0">
                <a:latin typeface="Arial"/>
                <a:cs typeface="Arial"/>
              </a:rPr>
              <a:t>m</a:t>
            </a:r>
            <a:r>
              <a:rPr sz="1600" dirty="0">
                <a:latin typeface="Arial"/>
                <a:cs typeface="Arial"/>
              </a:rPr>
              <a:t>u</a:t>
            </a:r>
            <a:r>
              <a:rPr sz="1600" spc="4" dirty="0">
                <a:latin typeface="Arial"/>
                <a:cs typeface="Arial"/>
              </a:rPr>
              <a:t>l</a:t>
            </a:r>
            <a:r>
              <a:rPr sz="1600" dirty="0">
                <a:latin typeface="Arial"/>
                <a:cs typeface="Arial"/>
              </a:rPr>
              <a:t>t</a:t>
            </a:r>
            <a:r>
              <a:rPr sz="1600" spc="9" dirty="0">
                <a:latin typeface="Arial"/>
                <a:cs typeface="Arial"/>
              </a:rPr>
              <a:t>i</a:t>
            </a:r>
            <a:r>
              <a:rPr sz="1600" spc="-4" dirty="0">
                <a:latin typeface="Arial"/>
                <a:cs typeface="Arial"/>
              </a:rPr>
              <a:t>-</a:t>
            </a:r>
            <a:r>
              <a:rPr sz="1600" dirty="0">
                <a:latin typeface="Arial"/>
                <a:cs typeface="Arial"/>
              </a:rPr>
              <a:t>app</a:t>
            </a:r>
            <a:r>
              <a:rPr sz="1600" spc="4" dirty="0">
                <a:latin typeface="Arial"/>
                <a:cs typeface="Arial"/>
              </a:rPr>
              <a:t>lic</a:t>
            </a:r>
            <a:r>
              <a:rPr sz="1600" dirty="0">
                <a:latin typeface="Arial"/>
                <a:cs typeface="Arial"/>
              </a:rPr>
              <a:t>at</a:t>
            </a:r>
            <a:r>
              <a:rPr sz="1600" spc="4" dirty="0">
                <a:latin typeface="Arial"/>
                <a:cs typeface="Arial"/>
              </a:rPr>
              <a:t>i</a:t>
            </a:r>
            <a:r>
              <a:rPr sz="1600" dirty="0">
                <a:latin typeface="Arial"/>
                <a:cs typeface="Arial"/>
              </a:rPr>
              <a:t>on</a:t>
            </a:r>
            <a:r>
              <a:rPr sz="1600" spc="-140" dirty="0">
                <a:latin typeface="Arial"/>
                <a:cs typeface="Arial"/>
              </a:rPr>
              <a:t> </a:t>
            </a:r>
            <a:r>
              <a:rPr sz="1600" spc="4" dirty="0">
                <a:latin typeface="Arial"/>
                <a:cs typeface="Arial"/>
              </a:rPr>
              <a:t>s</a:t>
            </a:r>
            <a:r>
              <a:rPr sz="1600" dirty="0">
                <a:latin typeface="Arial"/>
                <a:cs typeface="Arial"/>
              </a:rPr>
              <a:t>ett</a:t>
            </a:r>
            <a:r>
              <a:rPr sz="1600" spc="4" dirty="0">
                <a:latin typeface="Arial"/>
                <a:cs typeface="Arial"/>
              </a:rPr>
              <a:t>i</a:t>
            </a:r>
            <a:r>
              <a:rPr sz="1600" dirty="0">
                <a:latin typeface="Arial"/>
                <a:cs typeface="Arial"/>
              </a:rPr>
              <a:t>ng</a:t>
            </a:r>
            <a:r>
              <a:rPr sz="1600" spc="-47" dirty="0">
                <a:latin typeface="Arial"/>
                <a:cs typeface="Arial"/>
              </a:rPr>
              <a:t> </a:t>
            </a:r>
            <a:r>
              <a:rPr sz="1600" spc="4" dirty="0">
                <a:latin typeface="Arial"/>
                <a:cs typeface="Arial"/>
              </a:rPr>
              <a:t>c</a:t>
            </a:r>
            <a:r>
              <a:rPr sz="1600" dirty="0">
                <a:latin typeface="Arial"/>
                <a:cs typeface="Arial"/>
              </a:rPr>
              <a:t>an</a:t>
            </a:r>
            <a:r>
              <a:rPr sz="1600" spc="-10" dirty="0">
                <a:latin typeface="Arial"/>
                <a:cs typeface="Arial"/>
              </a:rPr>
              <a:t> </a:t>
            </a:r>
            <a:r>
              <a:rPr sz="1600" dirty="0">
                <a:latin typeface="Arial"/>
                <a:cs typeface="Arial"/>
              </a:rPr>
              <a:t>be</a:t>
            </a:r>
            <a:r>
              <a:rPr sz="1600" spc="-17" dirty="0">
                <a:latin typeface="Arial"/>
                <a:cs typeface="Arial"/>
              </a:rPr>
              <a:t> </a:t>
            </a:r>
            <a:r>
              <a:rPr sz="1600" dirty="0">
                <a:latin typeface="Arial"/>
                <a:cs typeface="Arial"/>
              </a:rPr>
              <a:t>found</a:t>
            </a:r>
            <a:r>
              <a:rPr sz="1600" spc="-25" dirty="0">
                <a:latin typeface="Arial"/>
                <a:cs typeface="Arial"/>
              </a:rPr>
              <a:t> </a:t>
            </a:r>
            <a:r>
              <a:rPr sz="1600" spc="4" dirty="0">
                <a:latin typeface="Arial"/>
                <a:cs typeface="Arial"/>
              </a:rPr>
              <a:t>i</a:t>
            </a:r>
            <a:r>
              <a:rPr sz="1600" dirty="0">
                <a:latin typeface="Arial"/>
                <a:cs typeface="Arial"/>
              </a:rPr>
              <a:t>n </a:t>
            </a:r>
            <a:r>
              <a:rPr sz="1600" spc="4" dirty="0">
                <a:latin typeface="Arial"/>
                <a:cs typeface="Arial"/>
              </a:rPr>
              <a:t>E</a:t>
            </a:r>
            <a:r>
              <a:rPr sz="1600" dirty="0">
                <a:latin typeface="Arial"/>
                <a:cs typeface="Arial"/>
              </a:rPr>
              <a:t>U</a:t>
            </a:r>
            <a:r>
              <a:rPr sz="1600" spc="-4" dirty="0">
                <a:latin typeface="Arial"/>
                <a:cs typeface="Arial"/>
              </a:rPr>
              <a:t>-</a:t>
            </a:r>
            <a:r>
              <a:rPr sz="1600" dirty="0">
                <a:latin typeface="Arial"/>
                <a:cs typeface="Arial"/>
              </a:rPr>
              <a:t>US</a:t>
            </a:r>
            <a:r>
              <a:rPr sz="1600" spc="-54" dirty="0">
                <a:latin typeface="Arial"/>
                <a:cs typeface="Arial"/>
              </a:rPr>
              <a:t> </a:t>
            </a:r>
            <a:r>
              <a:rPr sz="1600" dirty="0">
                <a:latin typeface="Arial"/>
                <a:cs typeface="Arial"/>
              </a:rPr>
              <a:t>I</a:t>
            </a:r>
            <a:r>
              <a:rPr sz="1600" spc="-4" dirty="0">
                <a:latin typeface="Arial"/>
                <a:cs typeface="Arial"/>
              </a:rPr>
              <a:t>T</a:t>
            </a:r>
            <a:r>
              <a:rPr sz="1600" dirty="0">
                <a:latin typeface="Arial"/>
                <a:cs typeface="Arial"/>
              </a:rPr>
              <a:t>S</a:t>
            </a:r>
            <a:r>
              <a:rPr sz="1600" spc="-9" dirty="0">
                <a:latin typeface="Arial"/>
                <a:cs typeface="Arial"/>
              </a:rPr>
              <a:t> </a:t>
            </a:r>
            <a:r>
              <a:rPr sz="1600" spc="-4" dirty="0">
                <a:latin typeface="Arial"/>
                <a:cs typeface="Arial"/>
              </a:rPr>
              <a:t>T</a:t>
            </a:r>
            <a:r>
              <a:rPr sz="1600" dirty="0">
                <a:latin typeface="Arial"/>
                <a:cs typeface="Arial"/>
              </a:rPr>
              <a:t>a</a:t>
            </a:r>
            <a:r>
              <a:rPr sz="1600" spc="4" dirty="0">
                <a:latin typeface="Arial"/>
                <a:cs typeface="Arial"/>
              </a:rPr>
              <a:t>s</a:t>
            </a:r>
            <a:r>
              <a:rPr sz="1600" dirty="0">
                <a:latin typeface="Arial"/>
                <a:cs typeface="Arial"/>
              </a:rPr>
              <a:t>k</a:t>
            </a:r>
            <a:r>
              <a:rPr sz="1600" spc="-29" dirty="0">
                <a:latin typeface="Arial"/>
                <a:cs typeface="Arial"/>
              </a:rPr>
              <a:t> </a:t>
            </a:r>
            <a:r>
              <a:rPr sz="1600" spc="-4" dirty="0">
                <a:latin typeface="Arial"/>
                <a:cs typeface="Arial"/>
              </a:rPr>
              <a:t>F</a:t>
            </a:r>
            <a:r>
              <a:rPr sz="1600" dirty="0">
                <a:latin typeface="Arial"/>
                <a:cs typeface="Arial"/>
              </a:rPr>
              <a:t>o</a:t>
            </a:r>
            <a:r>
              <a:rPr sz="1600" spc="-4" dirty="0">
                <a:latin typeface="Arial"/>
                <a:cs typeface="Arial"/>
              </a:rPr>
              <a:t>r</a:t>
            </a:r>
            <a:r>
              <a:rPr sz="1600" spc="4" dirty="0">
                <a:latin typeface="Arial"/>
                <a:cs typeface="Arial"/>
              </a:rPr>
              <a:t>c</a:t>
            </a:r>
            <a:r>
              <a:rPr sz="1600" dirty="0">
                <a:latin typeface="Arial"/>
                <a:cs typeface="Arial"/>
              </a:rPr>
              <a:t>e</a:t>
            </a:r>
            <a:r>
              <a:rPr sz="1600" spc="-25" dirty="0">
                <a:latin typeface="Arial"/>
                <a:cs typeface="Arial"/>
              </a:rPr>
              <a:t> </a:t>
            </a:r>
            <a:r>
              <a:rPr sz="1600" spc="4" dirty="0">
                <a:latin typeface="Arial"/>
                <a:cs typeface="Arial"/>
              </a:rPr>
              <a:t>S</a:t>
            </a:r>
            <a:r>
              <a:rPr sz="1600" dirty="0">
                <a:latin typeface="Arial"/>
                <a:cs typeface="Arial"/>
              </a:rPr>
              <a:t>tanda</a:t>
            </a:r>
            <a:r>
              <a:rPr sz="1600" spc="-4" dirty="0">
                <a:latin typeface="Arial"/>
                <a:cs typeface="Arial"/>
              </a:rPr>
              <a:t>r</a:t>
            </a:r>
            <a:r>
              <a:rPr sz="1600" dirty="0">
                <a:latin typeface="Arial"/>
                <a:cs typeface="Arial"/>
              </a:rPr>
              <a:t>ds</a:t>
            </a:r>
            <a:r>
              <a:rPr sz="1600" spc="-52" dirty="0">
                <a:latin typeface="Arial"/>
                <a:cs typeface="Arial"/>
              </a:rPr>
              <a:t> </a:t>
            </a:r>
            <a:r>
              <a:rPr sz="1600" dirty="0">
                <a:latin typeface="Arial"/>
                <a:cs typeface="Arial"/>
              </a:rPr>
              <a:t>Ha</a:t>
            </a:r>
            <a:r>
              <a:rPr sz="1600" spc="-4" dirty="0">
                <a:latin typeface="Arial"/>
                <a:cs typeface="Arial"/>
              </a:rPr>
              <a:t>r</a:t>
            </a:r>
            <a:r>
              <a:rPr sz="1600" spc="4" dirty="0">
                <a:latin typeface="Arial"/>
                <a:cs typeface="Arial"/>
              </a:rPr>
              <a:t>m</a:t>
            </a:r>
            <a:r>
              <a:rPr sz="1600" dirty="0">
                <a:latin typeface="Arial"/>
                <a:cs typeface="Arial"/>
              </a:rPr>
              <a:t>on</a:t>
            </a:r>
            <a:r>
              <a:rPr sz="1600" spc="4" dirty="0">
                <a:latin typeface="Arial"/>
                <a:cs typeface="Arial"/>
              </a:rPr>
              <a:t>iz</a:t>
            </a:r>
            <a:r>
              <a:rPr sz="1600" dirty="0">
                <a:latin typeface="Arial"/>
                <a:cs typeface="Arial"/>
              </a:rPr>
              <a:t>at</a:t>
            </a:r>
            <a:r>
              <a:rPr sz="1600" spc="4" dirty="0">
                <a:latin typeface="Arial"/>
                <a:cs typeface="Arial"/>
              </a:rPr>
              <a:t>i</a:t>
            </a:r>
            <a:r>
              <a:rPr sz="1600" dirty="0">
                <a:latin typeface="Arial"/>
                <a:cs typeface="Arial"/>
              </a:rPr>
              <a:t>on</a:t>
            </a:r>
            <a:r>
              <a:rPr sz="1600" spc="-103" dirty="0">
                <a:latin typeface="Arial"/>
                <a:cs typeface="Arial"/>
              </a:rPr>
              <a:t> </a:t>
            </a:r>
            <a:r>
              <a:rPr sz="1600" spc="4" dirty="0">
                <a:latin typeface="Arial"/>
                <a:cs typeface="Arial"/>
              </a:rPr>
              <a:t>W</a:t>
            </a:r>
            <a:r>
              <a:rPr sz="1600" dirty="0">
                <a:latin typeface="Arial"/>
                <a:cs typeface="Arial"/>
              </a:rPr>
              <a:t>o</a:t>
            </a:r>
            <a:r>
              <a:rPr sz="1600" spc="-4" dirty="0">
                <a:latin typeface="Arial"/>
                <a:cs typeface="Arial"/>
              </a:rPr>
              <a:t>r</a:t>
            </a:r>
            <a:r>
              <a:rPr sz="1600" spc="4" dirty="0">
                <a:latin typeface="Arial"/>
                <a:cs typeface="Arial"/>
              </a:rPr>
              <a:t>ki</a:t>
            </a:r>
            <a:r>
              <a:rPr sz="1600" dirty="0">
                <a:latin typeface="Arial"/>
                <a:cs typeface="Arial"/>
              </a:rPr>
              <a:t>ng</a:t>
            </a:r>
            <a:r>
              <a:rPr sz="1600" spc="-58" dirty="0">
                <a:latin typeface="Arial"/>
                <a:cs typeface="Arial"/>
              </a:rPr>
              <a:t> </a:t>
            </a:r>
            <a:r>
              <a:rPr sz="1600" spc="-4" dirty="0">
                <a:latin typeface="Arial"/>
                <a:cs typeface="Arial"/>
              </a:rPr>
              <a:t>Gr</a:t>
            </a:r>
            <a:r>
              <a:rPr sz="1600" dirty="0">
                <a:latin typeface="Arial"/>
                <a:cs typeface="Arial"/>
              </a:rPr>
              <a:t>oup</a:t>
            </a:r>
            <a:r>
              <a:rPr sz="1600" spc="-19" dirty="0">
                <a:latin typeface="Arial"/>
                <a:cs typeface="Arial"/>
              </a:rPr>
              <a:t> </a:t>
            </a:r>
            <a:r>
              <a:rPr sz="1600" dirty="0">
                <a:latin typeface="Arial"/>
                <a:cs typeface="Arial"/>
              </a:rPr>
              <a:t>Ha</a:t>
            </a:r>
            <a:r>
              <a:rPr sz="1600" spc="-4" dirty="0">
                <a:latin typeface="Arial"/>
                <a:cs typeface="Arial"/>
              </a:rPr>
              <a:t>r</a:t>
            </a:r>
            <a:r>
              <a:rPr sz="1600" spc="4" dirty="0">
                <a:latin typeface="Arial"/>
                <a:cs typeface="Arial"/>
              </a:rPr>
              <a:t>m</a:t>
            </a:r>
            <a:r>
              <a:rPr sz="1600" dirty="0">
                <a:latin typeface="Arial"/>
                <a:cs typeface="Arial"/>
              </a:rPr>
              <a:t>on</a:t>
            </a:r>
            <a:r>
              <a:rPr sz="1600" spc="4" dirty="0">
                <a:latin typeface="Arial"/>
                <a:cs typeface="Arial"/>
              </a:rPr>
              <a:t>iz</a:t>
            </a:r>
            <a:r>
              <a:rPr sz="1600" dirty="0">
                <a:latin typeface="Arial"/>
                <a:cs typeface="Arial"/>
              </a:rPr>
              <a:t>at</a:t>
            </a:r>
            <a:r>
              <a:rPr sz="1600" spc="4" dirty="0">
                <a:latin typeface="Arial"/>
                <a:cs typeface="Arial"/>
              </a:rPr>
              <a:t>i</a:t>
            </a:r>
            <a:r>
              <a:rPr sz="1600" dirty="0">
                <a:latin typeface="Arial"/>
                <a:cs typeface="Arial"/>
              </a:rPr>
              <a:t>on</a:t>
            </a:r>
            <a:r>
              <a:rPr sz="1600" spc="-103" dirty="0">
                <a:latin typeface="Arial"/>
                <a:cs typeface="Arial"/>
              </a:rPr>
              <a:t> </a:t>
            </a:r>
            <a:r>
              <a:rPr sz="1600" spc="-4" dirty="0">
                <a:latin typeface="Arial"/>
                <a:cs typeface="Arial"/>
              </a:rPr>
              <a:t>T</a:t>
            </a:r>
            <a:r>
              <a:rPr sz="1600" dirty="0">
                <a:latin typeface="Arial"/>
                <a:cs typeface="Arial"/>
              </a:rPr>
              <a:t>a</a:t>
            </a:r>
            <a:r>
              <a:rPr sz="1600" spc="4" dirty="0">
                <a:latin typeface="Arial"/>
                <a:cs typeface="Arial"/>
              </a:rPr>
              <a:t>s</a:t>
            </a:r>
            <a:r>
              <a:rPr sz="1600" dirty="0">
                <a:latin typeface="Arial"/>
                <a:cs typeface="Arial"/>
              </a:rPr>
              <a:t>k </a:t>
            </a:r>
            <a:r>
              <a:rPr sz="1600" spc="-4" dirty="0">
                <a:latin typeface="Arial"/>
                <a:cs typeface="Arial"/>
              </a:rPr>
              <a:t>Gr</a:t>
            </a:r>
            <a:r>
              <a:rPr sz="1600" dirty="0">
                <a:latin typeface="Arial"/>
                <a:cs typeface="Arial"/>
              </a:rPr>
              <a:t>oup</a:t>
            </a:r>
            <a:r>
              <a:rPr sz="1600" spc="-29" dirty="0">
                <a:latin typeface="Arial"/>
                <a:cs typeface="Arial"/>
              </a:rPr>
              <a:t> </a:t>
            </a:r>
            <a:r>
              <a:rPr sz="1600" dirty="0">
                <a:latin typeface="Arial"/>
                <a:cs typeface="Arial"/>
              </a:rPr>
              <a:t>1</a:t>
            </a:r>
            <a:r>
              <a:rPr sz="1600" spc="5" dirty="0">
                <a:latin typeface="Arial"/>
                <a:cs typeface="Arial"/>
              </a:rPr>
              <a:t> </a:t>
            </a:r>
            <a:r>
              <a:rPr sz="1600" spc="-4" dirty="0">
                <a:latin typeface="Arial"/>
                <a:cs typeface="Arial"/>
              </a:rPr>
              <a:t>r</a:t>
            </a:r>
            <a:r>
              <a:rPr sz="1600" dirty="0">
                <a:latin typeface="Arial"/>
                <a:cs typeface="Arial"/>
              </a:rPr>
              <a:t>epo</a:t>
            </a:r>
            <a:r>
              <a:rPr sz="1600" spc="-4" dirty="0">
                <a:latin typeface="Arial"/>
                <a:cs typeface="Arial"/>
              </a:rPr>
              <a:t>r</a:t>
            </a:r>
            <a:r>
              <a:rPr sz="1600" dirty="0">
                <a:latin typeface="Arial"/>
                <a:cs typeface="Arial"/>
              </a:rPr>
              <a:t>t</a:t>
            </a:r>
            <a:r>
              <a:rPr sz="1600" spc="-12" dirty="0">
                <a:latin typeface="Arial"/>
                <a:cs typeface="Arial"/>
              </a:rPr>
              <a:t> </a:t>
            </a:r>
            <a:r>
              <a:rPr sz="1600" dirty="0">
                <a:latin typeface="Arial"/>
                <a:cs typeface="Arial"/>
              </a:rPr>
              <a:t>1-1,</a:t>
            </a:r>
            <a:r>
              <a:rPr sz="1600" spc="-2" dirty="0">
                <a:latin typeface="Arial"/>
                <a:cs typeface="Arial"/>
              </a:rPr>
              <a:t> </a:t>
            </a:r>
            <a:r>
              <a:rPr sz="1600" spc="-4" dirty="0">
                <a:latin typeface="Arial"/>
                <a:cs typeface="Arial"/>
              </a:rPr>
              <a:t>“</a:t>
            </a:r>
            <a:r>
              <a:rPr sz="1600" dirty="0">
                <a:latin typeface="Arial"/>
                <a:cs typeface="Arial"/>
              </a:rPr>
              <a:t>Cu</a:t>
            </a:r>
            <a:r>
              <a:rPr sz="1600" spc="-4" dirty="0">
                <a:latin typeface="Arial"/>
                <a:cs typeface="Arial"/>
              </a:rPr>
              <a:t>rr</a:t>
            </a:r>
            <a:r>
              <a:rPr sz="1600" dirty="0">
                <a:latin typeface="Arial"/>
                <a:cs typeface="Arial"/>
              </a:rPr>
              <a:t>ent</a:t>
            </a:r>
            <a:r>
              <a:rPr sz="1600" spc="-23" dirty="0">
                <a:latin typeface="Arial"/>
                <a:cs typeface="Arial"/>
              </a:rPr>
              <a:t> </a:t>
            </a:r>
            <a:r>
              <a:rPr sz="1600" spc="4" dirty="0">
                <a:latin typeface="Arial"/>
                <a:cs typeface="Arial"/>
              </a:rPr>
              <a:t>S</a:t>
            </a:r>
            <a:r>
              <a:rPr sz="1600" dirty="0">
                <a:latin typeface="Arial"/>
                <a:cs typeface="Arial"/>
              </a:rPr>
              <a:t>tatus</a:t>
            </a:r>
            <a:r>
              <a:rPr sz="1600" spc="-25" dirty="0">
                <a:latin typeface="Arial"/>
                <a:cs typeface="Arial"/>
              </a:rPr>
              <a:t> </a:t>
            </a:r>
            <a:r>
              <a:rPr sz="1600" dirty="0">
                <a:latin typeface="Arial"/>
                <a:cs typeface="Arial"/>
              </a:rPr>
              <a:t>of</a:t>
            </a:r>
            <a:r>
              <a:rPr sz="1600" spc="1" dirty="0">
                <a:latin typeface="Arial"/>
                <a:cs typeface="Arial"/>
              </a:rPr>
              <a:t> </a:t>
            </a:r>
            <a:r>
              <a:rPr sz="1600" spc="4" dirty="0">
                <a:latin typeface="Arial"/>
                <a:cs typeface="Arial"/>
              </a:rPr>
              <a:t>S</a:t>
            </a:r>
            <a:r>
              <a:rPr sz="1600" dirty="0">
                <a:latin typeface="Arial"/>
                <a:cs typeface="Arial"/>
              </a:rPr>
              <a:t>e</a:t>
            </a:r>
            <a:r>
              <a:rPr sz="1600" spc="4" dirty="0">
                <a:latin typeface="Arial"/>
                <a:cs typeface="Arial"/>
              </a:rPr>
              <a:t>c</a:t>
            </a:r>
            <a:r>
              <a:rPr sz="1600" dirty="0">
                <a:latin typeface="Arial"/>
                <a:cs typeface="Arial"/>
              </a:rPr>
              <a:t>u</a:t>
            </a:r>
            <a:r>
              <a:rPr sz="1600" spc="-4" dirty="0">
                <a:latin typeface="Arial"/>
                <a:cs typeface="Arial"/>
              </a:rPr>
              <a:t>r</a:t>
            </a:r>
            <a:r>
              <a:rPr sz="1600" spc="4" dirty="0">
                <a:latin typeface="Arial"/>
                <a:cs typeface="Arial"/>
              </a:rPr>
              <a:t>i</a:t>
            </a:r>
            <a:r>
              <a:rPr sz="1600" dirty="0">
                <a:latin typeface="Arial"/>
                <a:cs typeface="Arial"/>
              </a:rPr>
              <a:t>ty</a:t>
            </a:r>
            <a:r>
              <a:rPr sz="1600" spc="-57" dirty="0">
                <a:latin typeface="Arial"/>
                <a:cs typeface="Arial"/>
              </a:rPr>
              <a:t> </a:t>
            </a:r>
            <a:r>
              <a:rPr sz="1600" spc="4" dirty="0">
                <a:latin typeface="Arial"/>
                <a:cs typeface="Arial"/>
              </a:rPr>
              <a:t>S</a:t>
            </a:r>
            <a:r>
              <a:rPr sz="1600" dirty="0">
                <a:latin typeface="Arial"/>
                <a:cs typeface="Arial"/>
              </a:rPr>
              <a:t>tanda</a:t>
            </a:r>
            <a:r>
              <a:rPr sz="1600" spc="-4" dirty="0">
                <a:latin typeface="Arial"/>
                <a:cs typeface="Arial"/>
              </a:rPr>
              <a:t>r</a:t>
            </a:r>
            <a:r>
              <a:rPr sz="1600" dirty="0">
                <a:latin typeface="Arial"/>
                <a:cs typeface="Arial"/>
              </a:rPr>
              <a:t>d</a:t>
            </a:r>
            <a:r>
              <a:rPr sz="1600" spc="4" dirty="0">
                <a:latin typeface="Arial"/>
                <a:cs typeface="Arial"/>
              </a:rPr>
              <a:t>s</a:t>
            </a:r>
            <a:r>
              <a:rPr sz="1600" spc="-4" dirty="0">
                <a:latin typeface="Arial"/>
                <a:cs typeface="Arial"/>
              </a:rPr>
              <a:t>”</a:t>
            </a:r>
            <a:r>
              <a:rPr sz="1600" dirty="0">
                <a:latin typeface="Arial"/>
                <a:cs typeface="Arial"/>
              </a:rPr>
              <a:t>,</a:t>
            </a:r>
            <a:r>
              <a:rPr sz="1600" spc="-53" dirty="0">
                <a:latin typeface="Arial"/>
                <a:cs typeface="Arial"/>
              </a:rPr>
              <a:t> </a:t>
            </a:r>
            <a:r>
              <a:rPr sz="1600" spc="4" dirty="0">
                <a:latin typeface="Arial"/>
                <a:cs typeface="Arial"/>
              </a:rPr>
              <a:t>s</a:t>
            </a:r>
            <a:r>
              <a:rPr sz="1600" dirty="0">
                <a:latin typeface="Arial"/>
                <a:cs typeface="Arial"/>
              </a:rPr>
              <a:t>e</a:t>
            </a:r>
            <a:r>
              <a:rPr sz="1600" spc="4" dirty="0">
                <a:latin typeface="Arial"/>
                <a:cs typeface="Arial"/>
              </a:rPr>
              <a:t>c</a:t>
            </a:r>
            <a:r>
              <a:rPr sz="1600" dirty="0">
                <a:latin typeface="Arial"/>
                <a:cs typeface="Arial"/>
              </a:rPr>
              <a:t>t</a:t>
            </a:r>
            <a:r>
              <a:rPr sz="1600" spc="4" dirty="0">
                <a:latin typeface="Arial"/>
                <a:cs typeface="Arial"/>
              </a:rPr>
              <a:t>i</a:t>
            </a:r>
            <a:r>
              <a:rPr sz="1600" dirty="0">
                <a:latin typeface="Arial"/>
                <a:cs typeface="Arial"/>
              </a:rPr>
              <a:t>on</a:t>
            </a:r>
            <a:r>
              <a:rPr sz="1600" spc="-50" dirty="0">
                <a:latin typeface="Arial"/>
                <a:cs typeface="Arial"/>
              </a:rPr>
              <a:t> </a:t>
            </a:r>
            <a:r>
              <a:rPr sz="1600" dirty="0">
                <a:latin typeface="Arial"/>
                <a:cs typeface="Arial"/>
              </a:rPr>
              <a:t>14</a:t>
            </a:r>
            <a:r>
              <a:rPr sz="1600" spc="-17" dirty="0">
                <a:latin typeface="Arial"/>
                <a:cs typeface="Arial"/>
              </a:rPr>
              <a:t> </a:t>
            </a:r>
            <a:r>
              <a:rPr sz="1600" dirty="0">
                <a:latin typeface="Arial"/>
                <a:cs typeface="Arial"/>
              </a:rPr>
              <a:t>and</a:t>
            </a:r>
            <a:r>
              <a:rPr sz="1600" spc="-11" dirty="0">
                <a:latin typeface="Arial"/>
                <a:cs typeface="Arial"/>
              </a:rPr>
              <a:t> </a:t>
            </a:r>
            <a:r>
              <a:rPr sz="1600" spc="4" dirty="0">
                <a:latin typeface="Arial"/>
                <a:cs typeface="Arial"/>
              </a:rPr>
              <a:t>A</a:t>
            </a:r>
            <a:r>
              <a:rPr sz="1600" dirty="0">
                <a:latin typeface="Arial"/>
                <a:cs typeface="Arial"/>
              </a:rPr>
              <a:t>nnex</a:t>
            </a:r>
            <a:r>
              <a:rPr sz="1600" spc="-50" dirty="0">
                <a:latin typeface="Arial"/>
                <a:cs typeface="Arial"/>
              </a:rPr>
              <a:t> </a:t>
            </a:r>
            <a:r>
              <a:rPr sz="1600" dirty="0">
                <a:latin typeface="Arial"/>
                <a:cs typeface="Arial"/>
              </a:rPr>
              <a:t>C.</a:t>
            </a:r>
          </a:p>
        </p:txBody>
      </p:sp>
      <p:sp>
        <p:nvSpPr>
          <p:cNvPr id="3" name="object 3"/>
          <p:cNvSpPr txBox="1"/>
          <p:nvPr/>
        </p:nvSpPr>
        <p:spPr>
          <a:xfrm>
            <a:off x="4287614" y="895603"/>
            <a:ext cx="107423"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6269256" y="895603"/>
            <a:ext cx="2575835" cy="152400"/>
          </a:xfrm>
          <a:prstGeom prst="rect">
            <a:avLst/>
          </a:prstGeom>
        </p:spPr>
        <p:txBody>
          <a:bodyPr wrap="square" lIns="0" tIns="0" rIns="0" bIns="0" rtlCol="0">
            <a:noAutofit/>
          </a:bodyPr>
          <a:lstStyle/>
          <a:p>
            <a:pPr marL="25400">
              <a:lnSpc>
                <a:spcPts val="1000"/>
              </a:lnSpc>
            </a:pPr>
            <a:endParaRPr sz="100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331" y="0"/>
            <a:ext cx="1008669" cy="1008669"/>
          </a:xfrm>
          <a:prstGeom prst="rect">
            <a:avLst/>
          </a:prstGeom>
          <a:solidFill>
            <a:srgbClr val="29527B"/>
          </a:solidFill>
        </p:spPr>
      </p:pic>
    </p:spTree>
    <p:extLst>
      <p:ext uri="{BB962C8B-B14F-4D97-AF65-F5344CB8AC3E}">
        <p14:creationId xmlns:p14="http://schemas.microsoft.com/office/powerpoint/2010/main" val="3418789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45512" y="451310"/>
            <a:ext cx="7821350" cy="432307"/>
          </a:xfrm>
          <a:prstGeom prst="rect">
            <a:avLst/>
          </a:prstGeom>
        </p:spPr>
        <p:txBody>
          <a:bodyPr wrap="square" lIns="0" tIns="0" rIns="0" bIns="0" rtlCol="0">
            <a:noAutofit/>
          </a:bodyPr>
          <a:lstStyle/>
          <a:p>
            <a:pPr marL="12700">
              <a:lnSpc>
                <a:spcPts val="3375"/>
              </a:lnSpc>
              <a:spcBef>
                <a:spcPts val="168"/>
              </a:spcBef>
            </a:pPr>
            <a:r>
              <a:rPr lang="en-US" sz="3200" b="1" spc="-4" dirty="0" smtClean="0">
                <a:solidFill>
                  <a:srgbClr val="29527B"/>
                </a:solidFill>
                <a:latin typeface="Arial"/>
                <a:cs typeface="Arial"/>
              </a:rPr>
              <a:t>Design Features</a:t>
            </a:r>
            <a:endParaRPr sz="3200" dirty="0">
              <a:solidFill>
                <a:srgbClr val="29527B"/>
              </a:solidFill>
              <a:latin typeface="Arial"/>
              <a:cs typeface="Aria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331" y="0"/>
            <a:ext cx="1008669" cy="1008669"/>
          </a:xfrm>
          <a:prstGeom prst="rect">
            <a:avLst/>
          </a:prstGeom>
          <a:solidFill>
            <a:srgbClr val="29527B"/>
          </a:solidFill>
        </p:spPr>
      </p:pic>
      <p:sp>
        <p:nvSpPr>
          <p:cNvPr id="10" name="Content Placeholder 2"/>
          <p:cNvSpPr txBox="1">
            <a:spLocks/>
          </p:cNvSpPr>
          <p:nvPr/>
        </p:nvSpPr>
        <p:spPr>
          <a:xfrm>
            <a:off x="252248" y="1008669"/>
            <a:ext cx="8765628" cy="5250241"/>
          </a:xfrm>
          <a:prstGeom prst="rect">
            <a:avLst/>
          </a:prstGeom>
        </p:spPr>
        <p:txBody>
          <a:bodyPr/>
          <a:lstStyle>
            <a:lvl1pPr marL="171442" indent="-171442" algn="l" rtl="0" eaLnBrk="0" fontAlgn="base" hangingPunct="0">
              <a:spcBef>
                <a:spcPct val="20000"/>
              </a:spcBef>
              <a:spcAft>
                <a:spcPct val="0"/>
              </a:spcAft>
              <a:buFont typeface="Wingdings" pitchFamily="2" charset="2"/>
              <a:buChar char="§"/>
              <a:defRPr sz="1600">
                <a:solidFill>
                  <a:schemeClr val="tx1"/>
                </a:solidFill>
                <a:latin typeface="+mn-lt"/>
                <a:ea typeface="MS PGothic" pitchFamily="34" charset="-128"/>
                <a:cs typeface="MS PGothic"/>
              </a:defRPr>
            </a:lvl1pPr>
            <a:lvl2pPr marL="392094" indent="-20954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pitchFamily="34" charset="-128"/>
                <a:cs typeface="MS PGothic"/>
              </a:defRPr>
            </a:lvl2pPr>
            <a:lvl3pPr marL="620683" indent="-209540" algn="l" rtl="0" eaLnBrk="0" fontAlgn="base" hangingPunct="0">
              <a:spcBef>
                <a:spcPct val="20000"/>
              </a:spcBef>
              <a:spcAft>
                <a:spcPct val="0"/>
              </a:spcAft>
              <a:buFont typeface="Arial" pitchFamily="34" charset="0"/>
              <a:buChar char="▪"/>
              <a:defRPr sz="1600">
                <a:solidFill>
                  <a:schemeClr val="tx1"/>
                </a:solidFill>
                <a:latin typeface="+mn-lt"/>
                <a:ea typeface="MS PGothic" pitchFamily="34" charset="-128"/>
                <a:cs typeface="MS PGothic"/>
              </a:defRPr>
            </a:lvl3pPr>
            <a:lvl4pPr marL="839746" indent="-209540" algn="l" rtl="0" eaLnBrk="0" fontAlgn="base" hangingPunct="0">
              <a:spcBef>
                <a:spcPct val="20000"/>
              </a:spcBef>
              <a:spcAft>
                <a:spcPct val="0"/>
              </a:spcAft>
              <a:buFont typeface="Arial" pitchFamily="34" charset="0"/>
              <a:buChar char="–"/>
              <a:defRPr sz="1600">
                <a:solidFill>
                  <a:schemeClr val="tx1"/>
                </a:solidFill>
                <a:latin typeface="+mn-lt"/>
                <a:ea typeface="MS PGothic" pitchFamily="34" charset="-128"/>
                <a:cs typeface="MS PGothic"/>
              </a:defRPr>
            </a:lvl4pPr>
            <a:lvl5pPr marL="1041349" indent="-209540" algn="l" rtl="0" eaLnBrk="0" fontAlgn="base" hangingPunct="0">
              <a:spcBef>
                <a:spcPct val="20000"/>
              </a:spcBef>
              <a:spcAft>
                <a:spcPct val="0"/>
              </a:spcAft>
              <a:buChar char="•"/>
              <a:defRPr sz="1600">
                <a:solidFill>
                  <a:schemeClr val="tx1"/>
                </a:solidFill>
                <a:latin typeface="+mn-lt"/>
                <a:ea typeface="MS PGothic" pitchFamily="34" charset="-128"/>
                <a:cs typeface="MS PGothic"/>
              </a:defRPr>
            </a:lvl5pPr>
            <a:lvl6pPr marL="2514474" indent="-228589" algn="l" rtl="0" eaLnBrk="0" fontAlgn="base" hangingPunct="0">
              <a:spcBef>
                <a:spcPct val="20000"/>
              </a:spcBef>
              <a:spcAft>
                <a:spcPct val="0"/>
              </a:spcAft>
              <a:buChar char="»"/>
              <a:defRPr sz="1200">
                <a:solidFill>
                  <a:schemeClr val="tx1"/>
                </a:solidFill>
                <a:latin typeface="+mn-lt"/>
              </a:defRPr>
            </a:lvl6pPr>
            <a:lvl7pPr marL="2971652" indent="-228589" algn="l" rtl="0" eaLnBrk="0" fontAlgn="base" hangingPunct="0">
              <a:spcBef>
                <a:spcPct val="20000"/>
              </a:spcBef>
              <a:spcAft>
                <a:spcPct val="0"/>
              </a:spcAft>
              <a:buChar char="»"/>
              <a:defRPr sz="1200">
                <a:solidFill>
                  <a:schemeClr val="tx1"/>
                </a:solidFill>
                <a:latin typeface="+mn-lt"/>
              </a:defRPr>
            </a:lvl7pPr>
            <a:lvl8pPr marL="3428829" indent="-228589" algn="l" rtl="0" eaLnBrk="0" fontAlgn="base" hangingPunct="0">
              <a:spcBef>
                <a:spcPct val="20000"/>
              </a:spcBef>
              <a:spcAft>
                <a:spcPct val="0"/>
              </a:spcAft>
              <a:buChar char="»"/>
              <a:defRPr sz="1200">
                <a:solidFill>
                  <a:schemeClr val="tx1"/>
                </a:solidFill>
                <a:latin typeface="+mn-lt"/>
              </a:defRPr>
            </a:lvl8pPr>
            <a:lvl9pPr marL="3886006" indent="-228589" algn="l" rtl="0" eaLnBrk="0" fontAlgn="base" hangingPunct="0">
              <a:spcBef>
                <a:spcPct val="20000"/>
              </a:spcBef>
              <a:spcAft>
                <a:spcPct val="0"/>
              </a:spcAft>
              <a:buChar char="»"/>
              <a:defRPr sz="1200">
                <a:solidFill>
                  <a:schemeClr val="tx1"/>
                </a:solidFill>
                <a:latin typeface="+mn-lt"/>
              </a:defRPr>
            </a:lvl9pPr>
          </a:lstStyle>
          <a:p>
            <a:r>
              <a:rPr lang="en-US" sz="1800" b="1" kern="0" dirty="0" smtClean="0"/>
              <a:t>Broadcast Communications</a:t>
            </a:r>
          </a:p>
          <a:p>
            <a:pPr lvl="1"/>
            <a:r>
              <a:rPr lang="en-US" sz="1800" kern="0" dirty="0"/>
              <a:t>Well-known data structures are defined </a:t>
            </a:r>
            <a:r>
              <a:rPr lang="en-US" sz="1800" kern="0" dirty="0" smtClean="0"/>
              <a:t>for broadcast </a:t>
            </a:r>
            <a:r>
              <a:rPr lang="en-US" sz="1800" kern="0" dirty="0"/>
              <a:t>communications between objects which do not have a pre-established relationship.  </a:t>
            </a:r>
            <a:endParaRPr lang="en-US" sz="1800" kern="0" dirty="0" smtClean="0"/>
          </a:p>
          <a:p>
            <a:pPr lvl="1"/>
            <a:r>
              <a:rPr lang="en-US" sz="1800" kern="0" dirty="0" smtClean="0"/>
              <a:t>We use the </a:t>
            </a:r>
            <a:r>
              <a:rPr lang="en-US" sz="1800" kern="0" dirty="0"/>
              <a:t>IEEE 1609.3 WAVE Short Message Protocol (WSMP) to broadcast WAVE Short Messages (WSM) encapsulating these pre-defined data structures</a:t>
            </a:r>
            <a:r>
              <a:rPr lang="en-US" sz="1800" kern="0" dirty="0" smtClean="0"/>
              <a:t>.</a:t>
            </a:r>
          </a:p>
          <a:p>
            <a:pPr lvl="1"/>
            <a:r>
              <a:rPr lang="en-US" sz="1800" kern="0" dirty="0" smtClean="0"/>
              <a:t>These </a:t>
            </a:r>
            <a:r>
              <a:rPr lang="en-US" sz="1800" kern="0" dirty="0"/>
              <a:t>pre-defined data structures will be adopted, adapted or developed based on the structures defined in the SAE J2735 Data Dictionary.</a:t>
            </a:r>
          </a:p>
          <a:p>
            <a:pPr lvl="1"/>
            <a:r>
              <a:rPr lang="en-US" sz="1800" kern="0" dirty="0"/>
              <a:t>Examples </a:t>
            </a:r>
            <a:r>
              <a:rPr lang="en-US" sz="1800" kern="0" dirty="0" smtClean="0"/>
              <a:t>include SAE </a:t>
            </a:r>
            <a:r>
              <a:rPr lang="en-US" sz="1800" kern="0" dirty="0"/>
              <a:t>J2735 Basic Safety Messages (BSM) broadcast </a:t>
            </a:r>
            <a:r>
              <a:rPr lang="en-US" sz="1800" kern="0" dirty="0" smtClean="0"/>
              <a:t>over </a:t>
            </a:r>
            <a:r>
              <a:rPr lang="en-US" sz="1800" kern="0" dirty="0"/>
              <a:t>DSRC and SAE J2735 Signal Phase &amp; Timing (SPaT) Messages </a:t>
            </a:r>
            <a:r>
              <a:rPr lang="en-US" sz="1800" kern="0" dirty="0" smtClean="0"/>
              <a:t>broadcast.  </a:t>
            </a:r>
          </a:p>
          <a:p>
            <a:r>
              <a:rPr lang="en-US" sz="1800" b="1" kern="0" dirty="0" smtClean="0"/>
              <a:t>Unicast (Transactional) Communications</a:t>
            </a:r>
          </a:p>
          <a:p>
            <a:pPr lvl="1"/>
            <a:r>
              <a:rPr lang="en-US" sz="1800" kern="0" dirty="0"/>
              <a:t>Unicast communications are </a:t>
            </a:r>
            <a:r>
              <a:rPr lang="en-US" sz="1800" kern="0" dirty="0" smtClean="0"/>
              <a:t>exchanged </a:t>
            </a:r>
            <a:r>
              <a:rPr lang="en-US" sz="1800" kern="0" dirty="0"/>
              <a:t>between two </a:t>
            </a:r>
            <a:r>
              <a:rPr lang="en-US" sz="1800" kern="0" dirty="0" smtClean="0"/>
              <a:t>objects </a:t>
            </a:r>
            <a:r>
              <a:rPr lang="en-US" sz="1800" kern="0" dirty="0"/>
              <a:t>for the purpose of enacting a transactional data exchange.  </a:t>
            </a:r>
            <a:endParaRPr lang="en-US" sz="1800" kern="0" dirty="0" smtClean="0"/>
          </a:p>
          <a:p>
            <a:pPr lvl="1"/>
            <a:r>
              <a:rPr lang="en-US" sz="1800" kern="0" dirty="0" smtClean="0"/>
              <a:t>Any </a:t>
            </a:r>
            <a:r>
              <a:rPr lang="en-US" sz="1800" kern="0" dirty="0"/>
              <a:t>IP based communications path (e.g. 3G, 4G, Wi-Fi, WiMAX) can be </a:t>
            </a:r>
            <a:r>
              <a:rPr lang="en-US" sz="1800" kern="0" dirty="0" smtClean="0"/>
              <a:t>used.</a:t>
            </a:r>
          </a:p>
          <a:p>
            <a:pPr lvl="1"/>
            <a:r>
              <a:rPr lang="en-US" sz="1800" kern="0" dirty="0" smtClean="0"/>
              <a:t>IEEE </a:t>
            </a:r>
            <a:r>
              <a:rPr lang="en-US" sz="1800" kern="0" dirty="0"/>
              <a:t>WAVE over DSRC </a:t>
            </a:r>
            <a:r>
              <a:rPr lang="en-US" sz="1800" kern="0" dirty="0" smtClean="0"/>
              <a:t>can </a:t>
            </a:r>
            <a:r>
              <a:rPr lang="en-US" sz="1800" kern="0" dirty="0"/>
              <a:t>be used as the sole hop between the two Unified Implementation of the Reference Architecture objects (for all V2V and some V2I); or it can be used as the first/last hop in a multi-hop routed </a:t>
            </a:r>
            <a:r>
              <a:rPr lang="en-US" sz="1800" kern="0" dirty="0" smtClean="0"/>
              <a:t>communications.</a:t>
            </a:r>
            <a:endParaRPr lang="en-US" sz="1800" kern="0" dirty="0"/>
          </a:p>
          <a:p>
            <a:pPr lvl="1"/>
            <a:r>
              <a:rPr lang="en-US" sz="1800" kern="0" dirty="0" smtClean="0"/>
              <a:t>These </a:t>
            </a:r>
            <a:r>
              <a:rPr lang="en-US" sz="1800" kern="0" dirty="0"/>
              <a:t>transactions are usually small data transfers (up to approx. 10 Kbytes). </a:t>
            </a:r>
            <a:endParaRPr lang="en-US" sz="1800" kern="0" dirty="0" smtClean="0"/>
          </a:p>
          <a:p>
            <a:endParaRPr lang="en-US" sz="1800" kern="0" dirty="0"/>
          </a:p>
        </p:txBody>
      </p:sp>
    </p:spTree>
    <p:extLst>
      <p:ext uri="{BB962C8B-B14F-4D97-AF65-F5344CB8AC3E}">
        <p14:creationId xmlns:p14="http://schemas.microsoft.com/office/powerpoint/2010/main" val="2091161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990600" y="1714501"/>
            <a:ext cx="7543800" cy="4000498"/>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p:nvPr/>
        </p:nvSpPr>
        <p:spPr>
          <a:xfrm>
            <a:off x="499796" y="438550"/>
            <a:ext cx="8300796" cy="432307"/>
          </a:xfrm>
          <a:prstGeom prst="rect">
            <a:avLst/>
          </a:prstGeom>
        </p:spPr>
        <p:txBody>
          <a:bodyPr wrap="square" lIns="0" tIns="0" rIns="0" bIns="0" rtlCol="0">
            <a:noAutofit/>
          </a:bodyPr>
          <a:lstStyle/>
          <a:p>
            <a:pPr marL="12700">
              <a:lnSpc>
                <a:spcPts val="3375"/>
              </a:lnSpc>
              <a:tabLst>
                <a:tab pos="8216900" algn="l"/>
              </a:tabLst>
            </a:pPr>
            <a:r>
              <a:rPr sz="3200" b="1" spc="-4" dirty="0">
                <a:solidFill>
                  <a:srgbClr val="29527B"/>
                </a:solidFill>
                <a:latin typeface="Arial"/>
                <a:cs typeface="Arial"/>
              </a:rPr>
              <a:t>T</a:t>
            </a:r>
            <a:r>
              <a:rPr sz="3200" b="1" dirty="0">
                <a:solidFill>
                  <a:srgbClr val="29527B"/>
                </a:solidFill>
                <a:latin typeface="Arial"/>
                <a:cs typeface="Arial"/>
              </a:rPr>
              <a:t>r</a:t>
            </a:r>
            <a:r>
              <a:rPr sz="3200" b="1" spc="-4" dirty="0">
                <a:solidFill>
                  <a:srgbClr val="29527B"/>
                </a:solidFill>
                <a:latin typeface="Arial"/>
                <a:cs typeface="Arial"/>
              </a:rPr>
              <a:t>ansac</a:t>
            </a:r>
            <a:r>
              <a:rPr sz="3200" b="1" dirty="0">
                <a:solidFill>
                  <a:srgbClr val="29527B"/>
                </a:solidFill>
                <a:latin typeface="Arial"/>
                <a:cs typeface="Arial"/>
              </a:rPr>
              <a:t>t</a:t>
            </a:r>
            <a:r>
              <a:rPr sz="3200" b="1" spc="-4" dirty="0">
                <a:solidFill>
                  <a:srgbClr val="29527B"/>
                </a:solidFill>
                <a:latin typeface="Arial"/>
                <a:cs typeface="Arial"/>
              </a:rPr>
              <a:t>iona</a:t>
            </a:r>
            <a:r>
              <a:rPr sz="3200" b="1" dirty="0">
                <a:solidFill>
                  <a:srgbClr val="29527B"/>
                </a:solidFill>
                <a:latin typeface="Arial"/>
                <a:cs typeface="Arial"/>
              </a:rPr>
              <a:t>l</a:t>
            </a:r>
            <a:r>
              <a:rPr sz="3200" b="1" spc="-54" dirty="0">
                <a:solidFill>
                  <a:srgbClr val="29527B"/>
                </a:solidFill>
                <a:latin typeface="Arial"/>
                <a:cs typeface="Arial"/>
              </a:rPr>
              <a:t> </a:t>
            </a:r>
            <a:r>
              <a:rPr sz="3200" b="1" spc="4" dirty="0">
                <a:solidFill>
                  <a:srgbClr val="29527B"/>
                </a:solidFill>
                <a:latin typeface="Arial"/>
                <a:cs typeface="Arial"/>
              </a:rPr>
              <a:t>U</a:t>
            </a:r>
            <a:r>
              <a:rPr sz="3200" b="1" spc="-4" dirty="0">
                <a:solidFill>
                  <a:srgbClr val="29527B"/>
                </a:solidFill>
                <a:latin typeface="Arial"/>
                <a:cs typeface="Arial"/>
              </a:rPr>
              <a:t>nicas</a:t>
            </a:r>
            <a:r>
              <a:rPr sz="3200" b="1" dirty="0">
                <a:solidFill>
                  <a:srgbClr val="29527B"/>
                </a:solidFill>
                <a:latin typeface="Arial"/>
                <a:cs typeface="Arial"/>
              </a:rPr>
              <a:t>t</a:t>
            </a:r>
            <a:r>
              <a:rPr sz="3200" b="1" spc="-14" dirty="0">
                <a:solidFill>
                  <a:srgbClr val="29527B"/>
                </a:solidFill>
                <a:latin typeface="Arial"/>
                <a:cs typeface="Arial"/>
              </a:rPr>
              <a:t> </a:t>
            </a:r>
            <a:r>
              <a:rPr sz="3200" b="1" spc="4" dirty="0">
                <a:solidFill>
                  <a:srgbClr val="29527B"/>
                </a:solidFill>
                <a:latin typeface="Arial"/>
                <a:cs typeface="Arial"/>
              </a:rPr>
              <a:t>C</a:t>
            </a:r>
            <a:r>
              <a:rPr sz="3200" b="1" spc="-4" dirty="0">
                <a:solidFill>
                  <a:srgbClr val="29527B"/>
                </a:solidFill>
                <a:latin typeface="Arial"/>
                <a:cs typeface="Arial"/>
              </a:rPr>
              <a:t>ommunica</a:t>
            </a:r>
            <a:r>
              <a:rPr sz="3200" b="1" dirty="0">
                <a:solidFill>
                  <a:srgbClr val="29527B"/>
                </a:solidFill>
                <a:latin typeface="Arial"/>
                <a:cs typeface="Arial"/>
              </a:rPr>
              <a:t>t</a:t>
            </a:r>
            <a:r>
              <a:rPr sz="3200" b="1" spc="-4" dirty="0">
                <a:solidFill>
                  <a:srgbClr val="29527B"/>
                </a:solidFill>
                <a:latin typeface="Arial"/>
                <a:cs typeface="Arial"/>
              </a:rPr>
              <a:t>ion</a:t>
            </a:r>
            <a:r>
              <a:rPr sz="3200" b="1" dirty="0">
                <a:solidFill>
                  <a:srgbClr val="29527B"/>
                </a:solidFill>
                <a:latin typeface="Arial"/>
                <a:cs typeface="Arial"/>
              </a:rPr>
              <a:t>s 	</a:t>
            </a:r>
            <a:endParaRPr sz="3200" dirty="0">
              <a:solidFill>
                <a:srgbClr val="29527B"/>
              </a:solidFill>
              <a:latin typeface="Arial"/>
              <a:cs typeface="Arial"/>
            </a:endParaRPr>
          </a:p>
        </p:txBody>
      </p:sp>
      <p:sp>
        <p:nvSpPr>
          <p:cNvPr id="6" name="object 6"/>
          <p:cNvSpPr txBox="1"/>
          <p:nvPr/>
        </p:nvSpPr>
        <p:spPr>
          <a:xfrm>
            <a:off x="8800592" y="5722349"/>
            <a:ext cx="132994" cy="177800"/>
          </a:xfrm>
          <a:prstGeom prst="rect">
            <a:avLst/>
          </a:prstGeom>
        </p:spPr>
        <p:txBody>
          <a:bodyPr wrap="square" lIns="0" tIns="0" rIns="0" bIns="0" rtlCol="0">
            <a:noAutofit/>
          </a:bodyPr>
          <a:lstStyle/>
          <a:p>
            <a:pPr marL="12700">
              <a:lnSpc>
                <a:spcPts val="1325"/>
              </a:lnSpc>
              <a:spcBef>
                <a:spcPts val="66"/>
              </a:spcBef>
            </a:pPr>
            <a:endParaRPr sz="1200" dirty="0">
              <a:latin typeface="Arial"/>
              <a:cs typeface="Arial"/>
            </a:endParaRPr>
          </a:p>
        </p:txBody>
      </p:sp>
      <p:sp>
        <p:nvSpPr>
          <p:cNvPr id="4" name="object 4"/>
          <p:cNvSpPr txBox="1"/>
          <p:nvPr/>
        </p:nvSpPr>
        <p:spPr>
          <a:xfrm>
            <a:off x="3188252" y="1439926"/>
            <a:ext cx="106202"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4761359" y="1439926"/>
            <a:ext cx="111085"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168399" y="1439926"/>
            <a:ext cx="594600" cy="152400"/>
          </a:xfrm>
          <a:prstGeom prst="rect">
            <a:avLst/>
          </a:prstGeom>
        </p:spPr>
        <p:txBody>
          <a:bodyPr wrap="square" lIns="0" tIns="0" rIns="0" bIns="0" rtlCol="0">
            <a:noAutofit/>
          </a:bodyPr>
          <a:lstStyle/>
          <a:p>
            <a:pPr marL="25400">
              <a:lnSpc>
                <a:spcPts val="1000"/>
              </a:lnSpc>
            </a:pPr>
            <a:endParaRPr sz="100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5331" y="0"/>
            <a:ext cx="1008669" cy="1008669"/>
          </a:xfrm>
          <a:prstGeom prst="rect">
            <a:avLst/>
          </a:prstGeom>
          <a:solidFill>
            <a:srgbClr val="29527B"/>
          </a:solidFill>
        </p:spPr>
      </p:pic>
    </p:spTree>
    <p:extLst>
      <p:ext uri="{BB962C8B-B14F-4D97-AF65-F5344CB8AC3E}">
        <p14:creationId xmlns:p14="http://schemas.microsoft.com/office/powerpoint/2010/main" val="456255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45512" y="451310"/>
            <a:ext cx="7821350" cy="432307"/>
          </a:xfrm>
          <a:prstGeom prst="rect">
            <a:avLst/>
          </a:prstGeom>
        </p:spPr>
        <p:txBody>
          <a:bodyPr wrap="square" lIns="0" tIns="0" rIns="0" bIns="0" rtlCol="0">
            <a:noAutofit/>
          </a:bodyPr>
          <a:lstStyle/>
          <a:p>
            <a:pPr marL="12700">
              <a:lnSpc>
                <a:spcPts val="3375"/>
              </a:lnSpc>
              <a:spcBef>
                <a:spcPts val="168"/>
              </a:spcBef>
            </a:pPr>
            <a:r>
              <a:rPr lang="en-US" sz="3200" b="1" spc="-4" dirty="0" smtClean="0">
                <a:solidFill>
                  <a:srgbClr val="29527B"/>
                </a:solidFill>
                <a:latin typeface="Arial"/>
                <a:cs typeface="Arial"/>
              </a:rPr>
              <a:t>Data Units and Data Bundles</a:t>
            </a:r>
            <a:endParaRPr sz="3200" dirty="0">
              <a:solidFill>
                <a:srgbClr val="29527B"/>
              </a:solidFill>
              <a:latin typeface="Arial"/>
              <a:cs typeface="Aria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331" y="0"/>
            <a:ext cx="1008669" cy="1008669"/>
          </a:xfrm>
          <a:prstGeom prst="rect">
            <a:avLst/>
          </a:prstGeom>
          <a:solidFill>
            <a:srgbClr val="29527B"/>
          </a:solidFill>
        </p:spPr>
      </p:pic>
      <p:sp>
        <p:nvSpPr>
          <p:cNvPr id="10" name="Content Placeholder 2"/>
          <p:cNvSpPr txBox="1">
            <a:spLocks/>
          </p:cNvSpPr>
          <p:nvPr/>
        </p:nvSpPr>
        <p:spPr>
          <a:xfrm>
            <a:off x="252248" y="1008669"/>
            <a:ext cx="8765628" cy="5250241"/>
          </a:xfrm>
          <a:prstGeom prst="rect">
            <a:avLst/>
          </a:prstGeom>
        </p:spPr>
        <p:txBody>
          <a:bodyPr/>
          <a:lstStyle>
            <a:lvl1pPr marL="171442" indent="-171442" algn="l" rtl="0" eaLnBrk="0" fontAlgn="base" hangingPunct="0">
              <a:spcBef>
                <a:spcPct val="20000"/>
              </a:spcBef>
              <a:spcAft>
                <a:spcPct val="0"/>
              </a:spcAft>
              <a:buFont typeface="Wingdings" pitchFamily="2" charset="2"/>
              <a:buChar char="§"/>
              <a:defRPr sz="1600">
                <a:solidFill>
                  <a:schemeClr val="tx1"/>
                </a:solidFill>
                <a:latin typeface="+mn-lt"/>
                <a:ea typeface="MS PGothic" pitchFamily="34" charset="-128"/>
                <a:cs typeface="MS PGothic"/>
              </a:defRPr>
            </a:lvl1pPr>
            <a:lvl2pPr marL="392094" indent="-20954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pitchFamily="34" charset="-128"/>
                <a:cs typeface="MS PGothic"/>
              </a:defRPr>
            </a:lvl2pPr>
            <a:lvl3pPr marL="620683" indent="-209540" algn="l" rtl="0" eaLnBrk="0" fontAlgn="base" hangingPunct="0">
              <a:spcBef>
                <a:spcPct val="20000"/>
              </a:spcBef>
              <a:spcAft>
                <a:spcPct val="0"/>
              </a:spcAft>
              <a:buFont typeface="Arial" pitchFamily="34" charset="0"/>
              <a:buChar char="▪"/>
              <a:defRPr sz="1600">
                <a:solidFill>
                  <a:schemeClr val="tx1"/>
                </a:solidFill>
                <a:latin typeface="+mn-lt"/>
                <a:ea typeface="MS PGothic" pitchFamily="34" charset="-128"/>
                <a:cs typeface="MS PGothic"/>
              </a:defRPr>
            </a:lvl3pPr>
            <a:lvl4pPr marL="839746" indent="-209540" algn="l" rtl="0" eaLnBrk="0" fontAlgn="base" hangingPunct="0">
              <a:spcBef>
                <a:spcPct val="20000"/>
              </a:spcBef>
              <a:spcAft>
                <a:spcPct val="0"/>
              </a:spcAft>
              <a:buFont typeface="Arial" pitchFamily="34" charset="0"/>
              <a:buChar char="–"/>
              <a:defRPr sz="1600">
                <a:solidFill>
                  <a:schemeClr val="tx1"/>
                </a:solidFill>
                <a:latin typeface="+mn-lt"/>
                <a:ea typeface="MS PGothic" pitchFamily="34" charset="-128"/>
                <a:cs typeface="MS PGothic"/>
              </a:defRPr>
            </a:lvl4pPr>
            <a:lvl5pPr marL="1041349" indent="-209540" algn="l" rtl="0" eaLnBrk="0" fontAlgn="base" hangingPunct="0">
              <a:spcBef>
                <a:spcPct val="20000"/>
              </a:spcBef>
              <a:spcAft>
                <a:spcPct val="0"/>
              </a:spcAft>
              <a:buChar char="•"/>
              <a:defRPr sz="1600">
                <a:solidFill>
                  <a:schemeClr val="tx1"/>
                </a:solidFill>
                <a:latin typeface="+mn-lt"/>
                <a:ea typeface="MS PGothic" pitchFamily="34" charset="-128"/>
                <a:cs typeface="MS PGothic"/>
              </a:defRPr>
            </a:lvl5pPr>
            <a:lvl6pPr marL="2514474" indent="-228589" algn="l" rtl="0" eaLnBrk="0" fontAlgn="base" hangingPunct="0">
              <a:spcBef>
                <a:spcPct val="20000"/>
              </a:spcBef>
              <a:spcAft>
                <a:spcPct val="0"/>
              </a:spcAft>
              <a:buChar char="»"/>
              <a:defRPr sz="1200">
                <a:solidFill>
                  <a:schemeClr val="tx1"/>
                </a:solidFill>
                <a:latin typeface="+mn-lt"/>
              </a:defRPr>
            </a:lvl6pPr>
            <a:lvl7pPr marL="2971652" indent="-228589" algn="l" rtl="0" eaLnBrk="0" fontAlgn="base" hangingPunct="0">
              <a:spcBef>
                <a:spcPct val="20000"/>
              </a:spcBef>
              <a:spcAft>
                <a:spcPct val="0"/>
              </a:spcAft>
              <a:buChar char="»"/>
              <a:defRPr sz="1200">
                <a:solidFill>
                  <a:schemeClr val="tx1"/>
                </a:solidFill>
                <a:latin typeface="+mn-lt"/>
              </a:defRPr>
            </a:lvl7pPr>
            <a:lvl8pPr marL="3428829" indent="-228589" algn="l" rtl="0" eaLnBrk="0" fontAlgn="base" hangingPunct="0">
              <a:spcBef>
                <a:spcPct val="20000"/>
              </a:spcBef>
              <a:spcAft>
                <a:spcPct val="0"/>
              </a:spcAft>
              <a:buChar char="»"/>
              <a:defRPr sz="1200">
                <a:solidFill>
                  <a:schemeClr val="tx1"/>
                </a:solidFill>
                <a:latin typeface="+mn-lt"/>
              </a:defRPr>
            </a:lvl8pPr>
            <a:lvl9pPr marL="3886006" indent="-228589" algn="l" rtl="0" eaLnBrk="0" fontAlgn="base" hangingPunct="0">
              <a:spcBef>
                <a:spcPct val="20000"/>
              </a:spcBef>
              <a:spcAft>
                <a:spcPct val="0"/>
              </a:spcAft>
              <a:buChar char="»"/>
              <a:defRPr sz="1200">
                <a:solidFill>
                  <a:schemeClr val="tx1"/>
                </a:solidFill>
                <a:latin typeface="+mn-lt"/>
              </a:defRPr>
            </a:lvl9pPr>
          </a:lstStyle>
          <a:p>
            <a:pPr marL="0" indent="0">
              <a:buNone/>
            </a:pPr>
            <a:r>
              <a:rPr lang="en-US" sz="1800" kern="0" dirty="0" smtClean="0"/>
              <a:t>The Unified </a:t>
            </a:r>
            <a:r>
              <a:rPr lang="en-US" sz="1800" kern="0" dirty="0"/>
              <a:t>Implementation of the Reference Architecture has implemented an enhanced Data Distribution Service that supports the brokered exchange between data producers and consumers.  As part of this service, two categories of data construct types have been defined</a:t>
            </a:r>
            <a:r>
              <a:rPr lang="en-US" sz="1800" kern="0" dirty="0" smtClean="0"/>
              <a:t>:</a:t>
            </a:r>
          </a:p>
          <a:p>
            <a:pPr marL="0" indent="0">
              <a:buNone/>
            </a:pPr>
            <a:endParaRPr lang="en-US" sz="1800" kern="0" dirty="0"/>
          </a:p>
          <a:p>
            <a:r>
              <a:rPr lang="en-US" sz="1800" b="1" kern="0" dirty="0" smtClean="0"/>
              <a:t>Application </a:t>
            </a:r>
            <a:r>
              <a:rPr lang="en-US" sz="1800" b="1" kern="0" dirty="0"/>
              <a:t>Data Unit </a:t>
            </a:r>
            <a:r>
              <a:rPr lang="en-US" sz="1800" kern="0" dirty="0"/>
              <a:t>(ADU) – An ADU is encoded information exchanged between Application Objects, </a:t>
            </a:r>
            <a:r>
              <a:rPr lang="en-US" sz="1800" kern="0" dirty="0" smtClean="0"/>
              <a:t>Generally </a:t>
            </a:r>
            <a:r>
              <a:rPr lang="en-US" sz="1800" kern="0" dirty="0"/>
              <a:t>installed and operation on different Physical Objects (devices).  </a:t>
            </a:r>
            <a:endParaRPr lang="en-US" sz="1800" kern="0" dirty="0" smtClean="0"/>
          </a:p>
          <a:p>
            <a:endParaRPr lang="en-US" sz="1800" kern="0" dirty="0"/>
          </a:p>
          <a:p>
            <a:r>
              <a:rPr lang="en-US" sz="1800" kern="0" dirty="0" smtClean="0"/>
              <a:t>Application </a:t>
            </a:r>
            <a:r>
              <a:rPr lang="en-US" sz="1800" kern="0" dirty="0"/>
              <a:t>Data Unit (ADU) </a:t>
            </a:r>
            <a:r>
              <a:rPr lang="en-US" sz="1800" b="1" kern="0" dirty="0"/>
              <a:t>Bundle</a:t>
            </a:r>
            <a:r>
              <a:rPr lang="en-US" sz="1800" kern="0" dirty="0"/>
              <a:t> </a:t>
            </a:r>
            <a:r>
              <a:rPr lang="en-US" sz="1800" kern="0" dirty="0" smtClean="0"/>
              <a:t>–An </a:t>
            </a:r>
            <a:r>
              <a:rPr lang="en-US" sz="1800" kern="0" dirty="0"/>
              <a:t>ADU Bundle is an instantiation of an ADU Bundle Type, which is a formally defined data structure containing of a Bundle Header consisting of one or more Data Elements and a Bundle Body; each consisting of one or more ADU Body data structures (see above). </a:t>
            </a:r>
            <a:endParaRPr lang="en-US" sz="1800" kern="0" dirty="0" smtClean="0"/>
          </a:p>
          <a:p>
            <a:endParaRPr lang="en-US" sz="1800" kern="0" dirty="0"/>
          </a:p>
        </p:txBody>
      </p:sp>
    </p:spTree>
    <p:extLst>
      <p:ext uri="{BB962C8B-B14F-4D97-AF65-F5344CB8AC3E}">
        <p14:creationId xmlns:p14="http://schemas.microsoft.com/office/powerpoint/2010/main" val="1791551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45512" y="451310"/>
            <a:ext cx="7821350" cy="432307"/>
          </a:xfrm>
          <a:prstGeom prst="rect">
            <a:avLst/>
          </a:prstGeom>
        </p:spPr>
        <p:txBody>
          <a:bodyPr wrap="square" lIns="0" tIns="0" rIns="0" bIns="0" rtlCol="0">
            <a:noAutofit/>
          </a:bodyPr>
          <a:lstStyle/>
          <a:p>
            <a:pPr marL="12700">
              <a:lnSpc>
                <a:spcPts val="3375"/>
              </a:lnSpc>
              <a:spcBef>
                <a:spcPts val="168"/>
              </a:spcBef>
            </a:pPr>
            <a:r>
              <a:rPr lang="en-US" sz="3200" b="1" spc="-4" dirty="0" smtClean="0">
                <a:solidFill>
                  <a:srgbClr val="29527B"/>
                </a:solidFill>
                <a:latin typeface="Arial"/>
                <a:cs typeface="Arial"/>
              </a:rPr>
              <a:t>Examples</a:t>
            </a:r>
            <a:endParaRPr sz="3200" dirty="0">
              <a:solidFill>
                <a:srgbClr val="29527B"/>
              </a:solidFill>
              <a:latin typeface="Arial"/>
              <a:cs typeface="Aria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331" y="0"/>
            <a:ext cx="1008669" cy="1008669"/>
          </a:xfrm>
          <a:prstGeom prst="rect">
            <a:avLst/>
          </a:prstGeom>
          <a:solidFill>
            <a:srgbClr val="29527B"/>
          </a:solidFill>
        </p:spPr>
      </p:pic>
      <p:sp>
        <p:nvSpPr>
          <p:cNvPr id="10" name="Content Placeholder 2"/>
          <p:cNvSpPr txBox="1">
            <a:spLocks/>
          </p:cNvSpPr>
          <p:nvPr/>
        </p:nvSpPr>
        <p:spPr>
          <a:xfrm>
            <a:off x="252248" y="5722883"/>
            <a:ext cx="8765628" cy="536027"/>
          </a:xfrm>
          <a:prstGeom prst="rect">
            <a:avLst/>
          </a:prstGeom>
        </p:spPr>
        <p:txBody>
          <a:bodyPr/>
          <a:lstStyle>
            <a:lvl1pPr marL="171442" indent="-171442" algn="l" rtl="0" eaLnBrk="0" fontAlgn="base" hangingPunct="0">
              <a:spcBef>
                <a:spcPct val="20000"/>
              </a:spcBef>
              <a:spcAft>
                <a:spcPct val="0"/>
              </a:spcAft>
              <a:buFont typeface="Wingdings" pitchFamily="2" charset="2"/>
              <a:buChar char="§"/>
              <a:defRPr sz="1600">
                <a:solidFill>
                  <a:schemeClr val="tx1"/>
                </a:solidFill>
                <a:latin typeface="+mn-lt"/>
                <a:ea typeface="MS PGothic" pitchFamily="34" charset="-128"/>
                <a:cs typeface="MS PGothic"/>
              </a:defRPr>
            </a:lvl1pPr>
            <a:lvl2pPr marL="392094" indent="-20954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pitchFamily="34" charset="-128"/>
                <a:cs typeface="MS PGothic"/>
              </a:defRPr>
            </a:lvl2pPr>
            <a:lvl3pPr marL="620683" indent="-209540" algn="l" rtl="0" eaLnBrk="0" fontAlgn="base" hangingPunct="0">
              <a:spcBef>
                <a:spcPct val="20000"/>
              </a:spcBef>
              <a:spcAft>
                <a:spcPct val="0"/>
              </a:spcAft>
              <a:buFont typeface="Arial" pitchFamily="34" charset="0"/>
              <a:buChar char="▪"/>
              <a:defRPr sz="1600">
                <a:solidFill>
                  <a:schemeClr val="tx1"/>
                </a:solidFill>
                <a:latin typeface="+mn-lt"/>
                <a:ea typeface="MS PGothic" pitchFamily="34" charset="-128"/>
                <a:cs typeface="MS PGothic"/>
              </a:defRPr>
            </a:lvl3pPr>
            <a:lvl4pPr marL="839746" indent="-209540" algn="l" rtl="0" eaLnBrk="0" fontAlgn="base" hangingPunct="0">
              <a:spcBef>
                <a:spcPct val="20000"/>
              </a:spcBef>
              <a:spcAft>
                <a:spcPct val="0"/>
              </a:spcAft>
              <a:buFont typeface="Arial" pitchFamily="34" charset="0"/>
              <a:buChar char="–"/>
              <a:defRPr sz="1600">
                <a:solidFill>
                  <a:schemeClr val="tx1"/>
                </a:solidFill>
                <a:latin typeface="+mn-lt"/>
                <a:ea typeface="MS PGothic" pitchFamily="34" charset="-128"/>
                <a:cs typeface="MS PGothic"/>
              </a:defRPr>
            </a:lvl4pPr>
            <a:lvl5pPr marL="1041349" indent="-209540" algn="l" rtl="0" eaLnBrk="0" fontAlgn="base" hangingPunct="0">
              <a:spcBef>
                <a:spcPct val="20000"/>
              </a:spcBef>
              <a:spcAft>
                <a:spcPct val="0"/>
              </a:spcAft>
              <a:buChar char="•"/>
              <a:defRPr sz="1600">
                <a:solidFill>
                  <a:schemeClr val="tx1"/>
                </a:solidFill>
                <a:latin typeface="+mn-lt"/>
                <a:ea typeface="MS PGothic" pitchFamily="34" charset="-128"/>
                <a:cs typeface="MS PGothic"/>
              </a:defRPr>
            </a:lvl5pPr>
            <a:lvl6pPr marL="2514474" indent="-228589" algn="l" rtl="0" eaLnBrk="0" fontAlgn="base" hangingPunct="0">
              <a:spcBef>
                <a:spcPct val="20000"/>
              </a:spcBef>
              <a:spcAft>
                <a:spcPct val="0"/>
              </a:spcAft>
              <a:buChar char="»"/>
              <a:defRPr sz="1200">
                <a:solidFill>
                  <a:schemeClr val="tx1"/>
                </a:solidFill>
                <a:latin typeface="+mn-lt"/>
              </a:defRPr>
            </a:lvl6pPr>
            <a:lvl7pPr marL="2971652" indent="-228589" algn="l" rtl="0" eaLnBrk="0" fontAlgn="base" hangingPunct="0">
              <a:spcBef>
                <a:spcPct val="20000"/>
              </a:spcBef>
              <a:spcAft>
                <a:spcPct val="0"/>
              </a:spcAft>
              <a:buChar char="»"/>
              <a:defRPr sz="1200">
                <a:solidFill>
                  <a:schemeClr val="tx1"/>
                </a:solidFill>
                <a:latin typeface="+mn-lt"/>
              </a:defRPr>
            </a:lvl7pPr>
            <a:lvl8pPr marL="3428829" indent="-228589" algn="l" rtl="0" eaLnBrk="0" fontAlgn="base" hangingPunct="0">
              <a:spcBef>
                <a:spcPct val="20000"/>
              </a:spcBef>
              <a:spcAft>
                <a:spcPct val="0"/>
              </a:spcAft>
              <a:buChar char="»"/>
              <a:defRPr sz="1200">
                <a:solidFill>
                  <a:schemeClr val="tx1"/>
                </a:solidFill>
                <a:latin typeface="+mn-lt"/>
              </a:defRPr>
            </a:lvl8pPr>
            <a:lvl9pPr marL="3886006" indent="-228589" algn="l" rtl="0" eaLnBrk="0" fontAlgn="base" hangingPunct="0">
              <a:spcBef>
                <a:spcPct val="20000"/>
              </a:spcBef>
              <a:spcAft>
                <a:spcPct val="0"/>
              </a:spcAft>
              <a:buChar char="»"/>
              <a:defRPr sz="1200">
                <a:solidFill>
                  <a:schemeClr val="tx1"/>
                </a:solidFill>
                <a:latin typeface="+mn-lt"/>
              </a:defRPr>
            </a:lvl9pPr>
          </a:lstStyle>
          <a:p>
            <a:r>
              <a:rPr lang="en-US" sz="1800" kern="0" dirty="0" smtClean="0"/>
              <a:t>Principles for data units and data bundles are given in the </a:t>
            </a:r>
            <a:r>
              <a:rPr lang="en-US" sz="1800" kern="0" dirty="0" err="1" smtClean="0"/>
              <a:t>ConOps</a:t>
            </a:r>
            <a:endParaRPr lang="en-US" sz="1800" kern="0" dirty="0"/>
          </a:p>
        </p:txBody>
      </p:sp>
      <p:pic>
        <p:nvPicPr>
          <p:cNvPr id="5" name="Picture 4"/>
          <p:cNvPicPr/>
          <p:nvPr/>
        </p:nvPicPr>
        <p:blipFill>
          <a:blip r:embed="rId4"/>
          <a:stretch>
            <a:fillRect/>
          </a:stretch>
        </p:blipFill>
        <p:spPr>
          <a:xfrm>
            <a:off x="252248" y="1314111"/>
            <a:ext cx="4193628" cy="3068703"/>
          </a:xfrm>
          <a:prstGeom prst="rect">
            <a:avLst/>
          </a:prstGeom>
        </p:spPr>
      </p:pic>
      <p:pic>
        <p:nvPicPr>
          <p:cNvPr id="6" name="Picture 5"/>
          <p:cNvPicPr/>
          <p:nvPr/>
        </p:nvPicPr>
        <p:blipFill>
          <a:blip r:embed="rId5"/>
          <a:stretch>
            <a:fillRect/>
          </a:stretch>
        </p:blipFill>
        <p:spPr>
          <a:xfrm>
            <a:off x="4706474" y="2280569"/>
            <a:ext cx="4311401" cy="3048175"/>
          </a:xfrm>
          <a:prstGeom prst="rect">
            <a:avLst/>
          </a:prstGeom>
        </p:spPr>
      </p:pic>
    </p:spTree>
    <p:extLst>
      <p:ext uri="{BB962C8B-B14F-4D97-AF65-F5344CB8AC3E}">
        <p14:creationId xmlns:p14="http://schemas.microsoft.com/office/powerpoint/2010/main" val="914037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spc="-4" dirty="0">
                <a:solidFill>
                  <a:srgbClr val="29527B"/>
                </a:solidFill>
                <a:latin typeface="Arial"/>
                <a:ea typeface="ＭＳ Ｐゴシック" pitchFamily="84" charset="-128"/>
                <a:cs typeface="Arial"/>
              </a:rPr>
              <a:t>Base Standards</a:t>
            </a:r>
          </a:p>
        </p:txBody>
      </p:sp>
      <p:graphicFrame>
        <p:nvGraphicFramePr>
          <p:cNvPr id="6" name="Table 5"/>
          <p:cNvGraphicFramePr>
            <a:graphicFrameLocks noGrp="1"/>
          </p:cNvGraphicFramePr>
          <p:nvPr>
            <p:extLst>
              <p:ext uri="{D42A27DB-BD31-4B8C-83A1-F6EECF244321}">
                <p14:modId xmlns:p14="http://schemas.microsoft.com/office/powerpoint/2010/main" val="3679021809"/>
              </p:ext>
            </p:extLst>
          </p:nvPr>
        </p:nvGraphicFramePr>
        <p:xfrm>
          <a:off x="533400" y="1062039"/>
          <a:ext cx="8229599" cy="5229038"/>
        </p:xfrm>
        <a:graphic>
          <a:graphicData uri="http://schemas.openxmlformats.org/drawingml/2006/table">
            <a:tbl>
              <a:tblPr firstRow="1" bandRow="1">
                <a:tableStyleId>{912C8C85-51F0-491E-9774-3900AFEF0FD7}</a:tableStyleId>
              </a:tblPr>
              <a:tblGrid>
                <a:gridCol w="990600"/>
                <a:gridCol w="2019380"/>
                <a:gridCol w="2397158"/>
                <a:gridCol w="2822461"/>
              </a:tblGrid>
              <a:tr h="563509">
                <a:tc>
                  <a:txBody>
                    <a:bodyPr/>
                    <a:lstStyle/>
                    <a:p>
                      <a:pPr algn="ctr" rtl="0" fontAlgn="ctr"/>
                      <a:r>
                        <a:rPr lang="en-US" sz="1100" u="none" strike="noStrike" dirty="0" smtClean="0">
                          <a:effectLst/>
                        </a:rPr>
                        <a:t>Standards</a:t>
                      </a:r>
                      <a:endParaRPr lang="en-US" sz="1100" b="1" i="0" u="none" strike="noStrike" dirty="0">
                        <a:solidFill>
                          <a:srgbClr val="FFFFFF"/>
                        </a:solidFill>
                        <a:effectLst/>
                        <a:latin typeface="Calibri" panose="020F0502020204030204" pitchFamily="34" charset="0"/>
                      </a:endParaRPr>
                    </a:p>
                  </a:txBody>
                  <a:tcPr marL="5801" marR="5801" marT="5801" marB="0" anchor="ctr"/>
                </a:tc>
                <a:tc>
                  <a:txBody>
                    <a:bodyPr/>
                    <a:lstStyle/>
                    <a:p>
                      <a:pPr algn="ctr" rtl="0" fontAlgn="ctr"/>
                      <a:r>
                        <a:rPr lang="en-US" sz="1100" u="none" strike="noStrike" dirty="0" smtClean="0">
                          <a:effectLst/>
                        </a:rPr>
                        <a:t>Title</a:t>
                      </a:r>
                      <a:r>
                        <a:rPr lang="en-US" sz="1100" u="none" strike="noStrike" baseline="0" dirty="0" smtClean="0">
                          <a:effectLst/>
                        </a:rPr>
                        <a:t> / Scope</a:t>
                      </a:r>
                      <a:endParaRPr lang="en-US" sz="1100" u="none" strike="noStrike" dirty="0" smtClean="0">
                        <a:effectLst/>
                      </a:endParaRPr>
                    </a:p>
                  </a:txBody>
                  <a:tcPr marL="5801" marR="5801" marT="5801" marB="0" anchor="ctr"/>
                </a:tc>
                <a:tc>
                  <a:txBody>
                    <a:bodyPr/>
                    <a:lstStyle/>
                    <a:p>
                      <a:pPr algn="ctr" rtl="0" fontAlgn="ctr"/>
                      <a:r>
                        <a:rPr lang="en-US" sz="1100" u="none" strike="noStrike" dirty="0">
                          <a:effectLst/>
                        </a:rPr>
                        <a:t>Estimated timeline</a:t>
                      </a:r>
                      <a:endParaRPr lang="en-US" sz="1100" b="1" i="0" u="none" strike="noStrike" dirty="0">
                        <a:solidFill>
                          <a:srgbClr val="FFFFFF"/>
                        </a:solidFill>
                        <a:effectLst/>
                        <a:latin typeface="Calibri" panose="020F0502020204030204" pitchFamily="34" charset="0"/>
                      </a:endParaRPr>
                    </a:p>
                  </a:txBody>
                  <a:tcPr marL="5801" marR="5801" marT="5801" marB="0" anchor="ctr"/>
                </a:tc>
                <a:tc>
                  <a:txBody>
                    <a:bodyPr/>
                    <a:lstStyle/>
                    <a:p>
                      <a:pPr algn="ctr" rtl="0" fontAlgn="ctr"/>
                      <a:r>
                        <a:rPr lang="en-US" sz="1100" u="none" strike="noStrike" dirty="0">
                          <a:effectLst/>
                        </a:rPr>
                        <a:t>Use for certification</a:t>
                      </a:r>
                      <a:endParaRPr lang="en-US" sz="1100" b="1" i="0" u="none" strike="noStrike" dirty="0">
                        <a:solidFill>
                          <a:srgbClr val="FFFFFF"/>
                        </a:solidFill>
                        <a:effectLst/>
                        <a:latin typeface="Calibri" panose="020F0502020204030204" pitchFamily="34" charset="0"/>
                      </a:endParaRPr>
                    </a:p>
                  </a:txBody>
                  <a:tcPr marL="5801" marR="5801" marT="5801" marB="0" anchor="ctr"/>
                </a:tc>
              </a:tr>
              <a:tr h="454113">
                <a:tc>
                  <a:txBody>
                    <a:bodyPr/>
                    <a:lstStyle/>
                    <a:p>
                      <a:pPr algn="l" rtl="0" fontAlgn="ctr"/>
                      <a:r>
                        <a:rPr lang="en-US" sz="1200" u="none" strike="noStrike" dirty="0">
                          <a:effectLst/>
                        </a:rPr>
                        <a:t>SAE J2735</a:t>
                      </a:r>
                      <a:endParaRPr lang="en-US" sz="12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dirty="0">
                          <a:effectLst/>
                        </a:rPr>
                        <a:t>Message definition and data dictionary for BSM, SPAT, MAP, and TIM</a:t>
                      </a:r>
                      <a:endParaRPr lang="en-US" sz="10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a:effectLst/>
                        </a:rPr>
                        <a:t>Last draft created in Nov 2015</a:t>
                      </a:r>
                      <a:br>
                        <a:rPr lang="en-US" sz="1000" u="none" strike="noStrike">
                          <a:effectLst/>
                        </a:rPr>
                      </a:br>
                      <a:r>
                        <a:rPr lang="en-US" sz="1000" u="none" strike="noStrike">
                          <a:effectLst/>
                        </a:rPr>
                        <a:t>Published std. expected in 2016</a:t>
                      </a:r>
                      <a:endParaRPr lang="en-US" sz="1000" b="0" i="0" u="none" strike="noStrike">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a:effectLst/>
                        </a:rPr>
                        <a:t>Reference the current draft. Migrate to full published standard when available</a:t>
                      </a:r>
                      <a:endParaRPr lang="en-US" sz="1000" b="0" i="0" u="none" strike="noStrike">
                        <a:solidFill>
                          <a:srgbClr val="000000"/>
                        </a:solidFill>
                        <a:effectLst/>
                        <a:latin typeface="Calibri" panose="020F0502020204030204" pitchFamily="34" charset="0"/>
                      </a:endParaRPr>
                    </a:p>
                  </a:txBody>
                  <a:tcPr marL="5801" marR="5801" marT="5801" marB="0" anchor="ctr"/>
                </a:tc>
              </a:tr>
              <a:tr h="670845">
                <a:tc>
                  <a:txBody>
                    <a:bodyPr/>
                    <a:lstStyle/>
                    <a:p>
                      <a:pPr algn="l" rtl="0" fontAlgn="ctr"/>
                      <a:r>
                        <a:rPr lang="en-US" sz="1200" u="none" strike="noStrike" dirty="0">
                          <a:effectLst/>
                        </a:rPr>
                        <a:t>SAE J2945/1</a:t>
                      </a:r>
                      <a:endParaRPr lang="en-US" sz="12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dirty="0">
                          <a:effectLst/>
                        </a:rPr>
                        <a:t>System requirements for V2V Safety Communications (</a:t>
                      </a:r>
                      <a:r>
                        <a:rPr lang="en-US" sz="1000" u="none" strike="noStrike" dirty="0" err="1">
                          <a:effectLst/>
                        </a:rPr>
                        <a:t>i.e</a:t>
                      </a:r>
                      <a:r>
                        <a:rPr lang="en-US" sz="1000" u="none" strike="noStrike" dirty="0">
                          <a:effectLst/>
                        </a:rPr>
                        <a:t> system spec for BSM-based V2V apps)</a:t>
                      </a:r>
                      <a:endParaRPr lang="en-US" sz="10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a:effectLst/>
                        </a:rPr>
                        <a:t>Last draft  V4.0 created in Dec</a:t>
                      </a:r>
                      <a:br>
                        <a:rPr lang="en-US" sz="1000" u="none" strike="noStrike">
                          <a:effectLst/>
                        </a:rPr>
                      </a:br>
                      <a:r>
                        <a:rPr lang="en-US" sz="1000" u="none" strike="noStrike">
                          <a:effectLst/>
                        </a:rPr>
                        <a:t>Published std. expected in 2016</a:t>
                      </a:r>
                      <a:endParaRPr lang="en-US" sz="1000" b="0" i="0" u="none" strike="noStrike">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a:effectLst/>
                        </a:rPr>
                        <a:t>Reference the current draft. Migrate to full published standard when available</a:t>
                      </a:r>
                      <a:endParaRPr lang="en-US" sz="1000" b="0" i="0" u="none" strike="noStrike">
                        <a:solidFill>
                          <a:srgbClr val="000000"/>
                        </a:solidFill>
                        <a:effectLst/>
                        <a:latin typeface="Calibri" panose="020F0502020204030204" pitchFamily="34" charset="0"/>
                      </a:endParaRPr>
                    </a:p>
                  </a:txBody>
                  <a:tcPr marL="5801" marR="5801" marT="5801" marB="0" anchor="ctr"/>
                </a:tc>
              </a:tr>
              <a:tr h="420397">
                <a:tc>
                  <a:txBody>
                    <a:bodyPr/>
                    <a:lstStyle/>
                    <a:p>
                      <a:pPr algn="l" rtl="0" fontAlgn="ctr"/>
                      <a:r>
                        <a:rPr lang="en-US" sz="1200" u="none" strike="noStrike" dirty="0">
                          <a:effectLst/>
                        </a:rPr>
                        <a:t>SAE J2945/2</a:t>
                      </a:r>
                      <a:endParaRPr lang="en-US" sz="12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dirty="0">
                          <a:effectLst/>
                        </a:rPr>
                        <a:t>System requirements for infrastructure communications</a:t>
                      </a:r>
                      <a:endParaRPr lang="en-US" sz="10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a:effectLst/>
                        </a:rPr>
                        <a:t>No draft available</a:t>
                      </a:r>
                      <a:endParaRPr lang="en-US" sz="1000" b="0" i="0" u="none" strike="noStrike">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a:effectLst/>
                        </a:rPr>
                        <a:t>No actions</a:t>
                      </a:r>
                      <a:endParaRPr lang="en-US" sz="1000" b="0" i="0" u="none" strike="noStrike">
                        <a:solidFill>
                          <a:srgbClr val="000000"/>
                        </a:solidFill>
                        <a:effectLst/>
                        <a:latin typeface="Calibri" panose="020F0502020204030204" pitchFamily="34" charset="0"/>
                      </a:endParaRPr>
                    </a:p>
                  </a:txBody>
                  <a:tcPr marL="5801" marR="5801" marT="5801" marB="0" anchor="ctr"/>
                </a:tc>
              </a:tr>
              <a:tr h="753061">
                <a:tc>
                  <a:txBody>
                    <a:bodyPr/>
                    <a:lstStyle/>
                    <a:p>
                      <a:pPr algn="l" rtl="0" fontAlgn="ctr"/>
                      <a:r>
                        <a:rPr lang="en-US" sz="1200" u="none" strike="noStrike" dirty="0">
                          <a:effectLst/>
                        </a:rPr>
                        <a:t>SAE J3067 / ISO19091</a:t>
                      </a:r>
                      <a:endParaRPr lang="en-US" sz="12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dirty="0">
                          <a:effectLst/>
                        </a:rPr>
                        <a:t>Candidate Improvements to Dedicated Short Range Communications (DSRC) Message Set Dictionary. System specs for SPAT, MAP, TIM</a:t>
                      </a:r>
                      <a:endParaRPr lang="en-US" sz="10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dirty="0">
                          <a:effectLst/>
                        </a:rPr>
                        <a:t>Published in 2014</a:t>
                      </a:r>
                      <a:endParaRPr lang="en-US" sz="10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a:effectLst/>
                        </a:rPr>
                        <a:t>Reference the current standard</a:t>
                      </a:r>
                      <a:endParaRPr lang="en-US" sz="1000" b="0" i="0" u="none" strike="noStrike">
                        <a:solidFill>
                          <a:srgbClr val="000000"/>
                        </a:solidFill>
                        <a:effectLst/>
                        <a:latin typeface="Calibri" panose="020F0502020204030204" pitchFamily="34" charset="0"/>
                      </a:endParaRPr>
                    </a:p>
                  </a:txBody>
                  <a:tcPr marL="5801" marR="5801" marT="5801" marB="0" anchor="ctr"/>
                </a:tc>
              </a:tr>
              <a:tr h="420397">
                <a:tc>
                  <a:txBody>
                    <a:bodyPr/>
                    <a:lstStyle/>
                    <a:p>
                      <a:pPr algn="l" rtl="0" fontAlgn="ctr"/>
                      <a:r>
                        <a:rPr lang="en-US" sz="1200" u="none" strike="noStrike" dirty="0">
                          <a:effectLst/>
                        </a:rPr>
                        <a:t>IEEE 802.11</a:t>
                      </a:r>
                      <a:endParaRPr lang="en-US" sz="12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a:effectLst/>
                        </a:rPr>
                        <a:t>Specifications for MAC/PHY layers</a:t>
                      </a:r>
                      <a:endParaRPr lang="en-US" sz="1000" b="0" i="0" u="none" strike="noStrike">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dirty="0">
                          <a:effectLst/>
                        </a:rPr>
                        <a:t>IEEE 802.11 2012 published includes IEEE 802.11p (2010)</a:t>
                      </a:r>
                      <a:endParaRPr lang="en-US" sz="10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a:effectLst/>
                        </a:rPr>
                        <a:t>Reference the current published standard</a:t>
                      </a:r>
                      <a:endParaRPr lang="en-US" sz="1000" b="0" i="0" u="none" strike="noStrike">
                        <a:solidFill>
                          <a:srgbClr val="000000"/>
                        </a:solidFill>
                        <a:effectLst/>
                        <a:latin typeface="Calibri" panose="020F0502020204030204" pitchFamily="34" charset="0"/>
                      </a:endParaRPr>
                    </a:p>
                  </a:txBody>
                  <a:tcPr marL="5801" marR="5801" marT="5801" marB="0" anchor="ctr"/>
                </a:tc>
              </a:tr>
              <a:tr h="429340">
                <a:tc>
                  <a:txBody>
                    <a:bodyPr/>
                    <a:lstStyle/>
                    <a:p>
                      <a:pPr algn="l" rtl="0" fontAlgn="ctr"/>
                      <a:r>
                        <a:rPr lang="en-US" sz="1200" u="none" strike="noStrike" dirty="0">
                          <a:effectLst/>
                        </a:rPr>
                        <a:t>IEEE 1609.4</a:t>
                      </a:r>
                      <a:endParaRPr lang="en-US" sz="12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dirty="0">
                          <a:effectLst/>
                        </a:rPr>
                        <a:t>Specification for WAVE Multichannel Operation</a:t>
                      </a:r>
                      <a:endParaRPr lang="en-US" sz="10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a:effectLst/>
                        </a:rPr>
                        <a:t>Last draft D5 created in Dec 2015</a:t>
                      </a:r>
                      <a:br>
                        <a:rPr lang="en-US" sz="1000" u="none" strike="noStrike">
                          <a:effectLst/>
                        </a:rPr>
                      </a:br>
                      <a:r>
                        <a:rPr lang="en-US" sz="1000" u="none" strike="noStrike">
                          <a:effectLst/>
                        </a:rPr>
                        <a:t>Published std. expected in 2016</a:t>
                      </a:r>
                      <a:endParaRPr lang="en-US" sz="1000" b="0" i="0" u="none" strike="noStrike">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a:effectLst/>
                        </a:rPr>
                        <a:t>Reference the current draft. Migrate to full published standard when available</a:t>
                      </a:r>
                      <a:endParaRPr lang="en-US" sz="1000" b="0" i="0" u="none" strike="noStrike">
                        <a:solidFill>
                          <a:srgbClr val="000000"/>
                        </a:solidFill>
                        <a:effectLst/>
                        <a:latin typeface="Calibri" panose="020F0502020204030204" pitchFamily="34" charset="0"/>
                      </a:endParaRPr>
                    </a:p>
                  </a:txBody>
                  <a:tcPr marL="5801" marR="5801" marT="5801" marB="0" anchor="ctr"/>
                </a:tc>
              </a:tr>
              <a:tr h="429340">
                <a:tc>
                  <a:txBody>
                    <a:bodyPr/>
                    <a:lstStyle/>
                    <a:p>
                      <a:pPr algn="l" rtl="0" fontAlgn="ctr"/>
                      <a:r>
                        <a:rPr lang="en-US" sz="1200" u="none" strike="noStrike" dirty="0">
                          <a:effectLst/>
                        </a:rPr>
                        <a:t>IEEE 1609.3</a:t>
                      </a:r>
                      <a:endParaRPr lang="en-US" sz="12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dirty="0">
                          <a:effectLst/>
                        </a:rPr>
                        <a:t>Specification for WAVE Networking Services</a:t>
                      </a:r>
                      <a:endParaRPr lang="en-US" sz="10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a:effectLst/>
                        </a:rPr>
                        <a:t>Last draft D6 created in Nov 2015</a:t>
                      </a:r>
                      <a:br>
                        <a:rPr lang="en-US" sz="1000" u="none" strike="noStrike">
                          <a:effectLst/>
                        </a:rPr>
                      </a:br>
                      <a:r>
                        <a:rPr lang="en-US" sz="1000" u="none" strike="noStrike">
                          <a:effectLst/>
                        </a:rPr>
                        <a:t>Published std. expected in 2016</a:t>
                      </a:r>
                      <a:endParaRPr lang="en-US" sz="1000" b="0" i="0" u="none" strike="noStrike">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a:effectLst/>
                        </a:rPr>
                        <a:t>Reference the current draft. Migrate to full published standard when available</a:t>
                      </a:r>
                      <a:endParaRPr lang="en-US" sz="1000" b="0" i="0" u="none" strike="noStrike">
                        <a:solidFill>
                          <a:srgbClr val="000000"/>
                        </a:solidFill>
                        <a:effectLst/>
                        <a:latin typeface="Calibri" panose="020F0502020204030204" pitchFamily="34" charset="0"/>
                      </a:endParaRPr>
                    </a:p>
                  </a:txBody>
                  <a:tcPr marL="5801" marR="5801" marT="5801" marB="0" anchor="ctr"/>
                </a:tc>
              </a:tr>
              <a:tr h="429340">
                <a:tc>
                  <a:txBody>
                    <a:bodyPr/>
                    <a:lstStyle/>
                    <a:p>
                      <a:pPr algn="l" rtl="0" fontAlgn="ctr"/>
                      <a:r>
                        <a:rPr lang="en-US" sz="1200" u="none" strike="noStrike" dirty="0">
                          <a:effectLst/>
                        </a:rPr>
                        <a:t>IEEE 1609.12</a:t>
                      </a:r>
                      <a:endParaRPr lang="en-US" sz="12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dirty="0">
                          <a:effectLst/>
                        </a:rPr>
                        <a:t>Specification for WAVE </a:t>
                      </a:r>
                      <a:r>
                        <a:rPr lang="en-US" sz="1000" u="none" strike="noStrike" dirty="0" smtClean="0">
                          <a:effectLst/>
                        </a:rPr>
                        <a:t>Identifier </a:t>
                      </a:r>
                      <a:r>
                        <a:rPr lang="en-US" sz="1000" u="none" strike="noStrike" dirty="0">
                          <a:effectLst/>
                        </a:rPr>
                        <a:t>Allocation</a:t>
                      </a:r>
                      <a:endParaRPr lang="en-US" sz="10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a:effectLst/>
                        </a:rPr>
                        <a:t>Last draft D5 created in Dec 2015</a:t>
                      </a:r>
                      <a:br>
                        <a:rPr lang="en-US" sz="1000" u="none" strike="noStrike">
                          <a:effectLst/>
                        </a:rPr>
                      </a:br>
                      <a:r>
                        <a:rPr lang="en-US" sz="1000" u="none" strike="noStrike">
                          <a:effectLst/>
                        </a:rPr>
                        <a:t>Published std. expected in 2016</a:t>
                      </a:r>
                      <a:endParaRPr lang="en-US" sz="1000" b="0" i="0" u="none" strike="noStrike">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a:effectLst/>
                        </a:rPr>
                        <a:t>Reference the current draft. Migrate to full published standard when available</a:t>
                      </a:r>
                      <a:endParaRPr lang="en-US" sz="1000" b="0" i="0" u="none" strike="noStrike">
                        <a:solidFill>
                          <a:srgbClr val="000000"/>
                        </a:solidFill>
                        <a:effectLst/>
                        <a:latin typeface="Calibri" panose="020F0502020204030204" pitchFamily="34" charset="0"/>
                      </a:endParaRPr>
                    </a:p>
                  </a:txBody>
                  <a:tcPr marL="5801" marR="5801" marT="5801" marB="0" anchor="ctr"/>
                </a:tc>
              </a:tr>
              <a:tr h="635068">
                <a:tc>
                  <a:txBody>
                    <a:bodyPr/>
                    <a:lstStyle/>
                    <a:p>
                      <a:pPr algn="l" rtl="0" fontAlgn="ctr"/>
                      <a:r>
                        <a:rPr lang="en-US" sz="1200" u="none" strike="noStrike" dirty="0">
                          <a:effectLst/>
                        </a:rPr>
                        <a:t>IEEE 1609.2</a:t>
                      </a:r>
                      <a:endParaRPr lang="en-US" sz="12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dirty="0">
                          <a:effectLst/>
                        </a:rPr>
                        <a:t>Specification for WAVE Security</a:t>
                      </a:r>
                      <a:br>
                        <a:rPr lang="en-US" sz="1000" u="none" strike="noStrike" dirty="0">
                          <a:effectLst/>
                        </a:rPr>
                      </a:br>
                      <a:r>
                        <a:rPr lang="en-US" sz="1000" u="none" strike="noStrike" dirty="0">
                          <a:effectLst/>
                        </a:rPr>
                        <a:t>Services for Applications and Management Messages</a:t>
                      </a:r>
                      <a:endParaRPr lang="en-US" sz="10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dirty="0">
                          <a:effectLst/>
                        </a:rPr>
                        <a:t>Last draft D12 created in Nov 2015</a:t>
                      </a:r>
                      <a:br>
                        <a:rPr lang="en-US" sz="1000" u="none" strike="noStrike" dirty="0">
                          <a:effectLst/>
                        </a:rPr>
                      </a:br>
                      <a:r>
                        <a:rPr lang="en-US" sz="1000" u="none" strike="noStrike" dirty="0">
                          <a:effectLst/>
                        </a:rPr>
                        <a:t>Published std. expected in 2016</a:t>
                      </a:r>
                      <a:endParaRPr lang="en-US" sz="10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dirty="0">
                          <a:effectLst/>
                        </a:rPr>
                        <a:t>Reference the current draft. Migrate to full published standard when available</a:t>
                      </a:r>
                      <a:endParaRPr lang="en-US" sz="1000" b="0" i="0" u="none" strike="noStrike" dirty="0">
                        <a:solidFill>
                          <a:srgbClr val="000000"/>
                        </a:solidFill>
                        <a:effectLst/>
                        <a:latin typeface="Calibri" panose="020F0502020204030204" pitchFamily="34" charset="0"/>
                      </a:endParaRPr>
                    </a:p>
                  </a:txBody>
                  <a:tcPr marL="5801" marR="5801" marT="5801" marB="0" anchor="ctr"/>
                </a:tc>
              </a:tr>
            </a:tbl>
          </a:graphicData>
        </a:graphic>
      </p:graphicFrame>
    </p:spTree>
    <p:extLst>
      <p:ext uri="{BB962C8B-B14F-4D97-AF65-F5344CB8AC3E}">
        <p14:creationId xmlns:p14="http://schemas.microsoft.com/office/powerpoint/2010/main" val="1745288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spc="-4" dirty="0">
                <a:solidFill>
                  <a:srgbClr val="29527B"/>
                </a:solidFill>
                <a:latin typeface="Arial"/>
                <a:ea typeface="ＭＳ Ｐゴシック" pitchFamily="84" charset="-128"/>
                <a:cs typeface="Arial"/>
              </a:rPr>
              <a:t>Interface Specifications and Profiles</a:t>
            </a:r>
          </a:p>
        </p:txBody>
      </p:sp>
      <p:graphicFrame>
        <p:nvGraphicFramePr>
          <p:cNvPr id="5" name="Table 4"/>
          <p:cNvGraphicFramePr>
            <a:graphicFrameLocks noGrp="1"/>
          </p:cNvGraphicFramePr>
          <p:nvPr>
            <p:extLst>
              <p:ext uri="{D42A27DB-BD31-4B8C-83A1-F6EECF244321}">
                <p14:modId xmlns:p14="http://schemas.microsoft.com/office/powerpoint/2010/main" val="3759266772"/>
              </p:ext>
            </p:extLst>
          </p:nvPr>
        </p:nvGraphicFramePr>
        <p:xfrm>
          <a:off x="457200" y="1314451"/>
          <a:ext cx="8229599" cy="3250065"/>
        </p:xfrm>
        <a:graphic>
          <a:graphicData uri="http://schemas.openxmlformats.org/drawingml/2006/table">
            <a:tbl>
              <a:tblPr firstRow="1" bandRow="1">
                <a:tableStyleId>{21E4AEA4-8DFA-4A89-87EB-49C32662AFE0}</a:tableStyleId>
              </a:tblPr>
              <a:tblGrid>
                <a:gridCol w="1323975"/>
                <a:gridCol w="1686005"/>
                <a:gridCol w="2397158"/>
                <a:gridCol w="2822461"/>
              </a:tblGrid>
              <a:tr h="628620">
                <a:tc>
                  <a:txBody>
                    <a:bodyPr/>
                    <a:lstStyle/>
                    <a:p>
                      <a:pPr algn="l" rtl="0" fontAlgn="ctr"/>
                      <a:r>
                        <a:rPr lang="en-US" sz="1100" u="none" strike="noStrike" dirty="0">
                          <a:effectLst/>
                        </a:rPr>
                        <a:t>Information Flow</a:t>
                      </a:r>
                      <a:endParaRPr lang="en-US" sz="1100" b="1" i="0" u="none" strike="noStrike" dirty="0">
                        <a:solidFill>
                          <a:srgbClr val="FFFFFF"/>
                        </a:solidFill>
                        <a:effectLst/>
                        <a:latin typeface="Calibri" panose="020F0502020204030204" pitchFamily="34" charset="0"/>
                      </a:endParaRPr>
                    </a:p>
                  </a:txBody>
                  <a:tcPr marL="5801" marR="5801" marT="5801" marB="0" anchor="ctr"/>
                </a:tc>
                <a:tc>
                  <a:txBody>
                    <a:bodyPr/>
                    <a:lstStyle/>
                    <a:p>
                      <a:pPr algn="ctr" rtl="0" fontAlgn="ctr"/>
                      <a:r>
                        <a:rPr lang="en-US" sz="1100" u="none" strike="noStrike" dirty="0">
                          <a:effectLst/>
                        </a:rPr>
                        <a:t>Title / Scope </a:t>
                      </a:r>
                      <a:endParaRPr lang="en-US" sz="1100" b="1" i="0" u="none" strike="noStrike" dirty="0">
                        <a:solidFill>
                          <a:srgbClr val="FFFFFF"/>
                        </a:solidFill>
                        <a:effectLst/>
                        <a:latin typeface="Calibri" panose="020F0502020204030204" pitchFamily="34" charset="0"/>
                      </a:endParaRPr>
                    </a:p>
                  </a:txBody>
                  <a:tcPr marL="5801" marR="5801" marT="5801" marB="0" anchor="ctr"/>
                </a:tc>
                <a:tc>
                  <a:txBody>
                    <a:bodyPr/>
                    <a:lstStyle/>
                    <a:p>
                      <a:pPr algn="l" rtl="0" fontAlgn="ctr"/>
                      <a:r>
                        <a:rPr lang="en-US" sz="1100" u="none" strike="noStrike">
                          <a:effectLst/>
                        </a:rPr>
                        <a:t>Location</a:t>
                      </a:r>
                      <a:endParaRPr lang="en-US" sz="1100" b="1" i="0" u="none" strike="noStrike">
                        <a:solidFill>
                          <a:srgbClr val="FFFFFF"/>
                        </a:solidFill>
                        <a:effectLst/>
                        <a:latin typeface="Calibri" panose="020F0502020204030204" pitchFamily="34" charset="0"/>
                      </a:endParaRPr>
                    </a:p>
                  </a:txBody>
                  <a:tcPr marL="5801" marR="5801" marT="5801" marB="0" anchor="ctr"/>
                </a:tc>
                <a:tc>
                  <a:txBody>
                    <a:bodyPr/>
                    <a:lstStyle/>
                    <a:p>
                      <a:pPr algn="l" rtl="0" fontAlgn="ctr"/>
                      <a:r>
                        <a:rPr lang="en-US" sz="1100" u="none" strike="noStrike">
                          <a:effectLst/>
                        </a:rPr>
                        <a:t>Current status</a:t>
                      </a:r>
                      <a:endParaRPr lang="en-US" sz="1100" b="1" i="0" u="none" strike="noStrike">
                        <a:solidFill>
                          <a:srgbClr val="FFFFFF"/>
                        </a:solidFill>
                        <a:effectLst/>
                        <a:latin typeface="Calibri" panose="020F0502020204030204" pitchFamily="34" charset="0"/>
                      </a:endParaRPr>
                    </a:p>
                  </a:txBody>
                  <a:tcPr marL="5801" marR="5801" marT="5801" marB="0" anchor="ctr"/>
                </a:tc>
              </a:tr>
              <a:tr h="508883">
                <a:tc>
                  <a:txBody>
                    <a:bodyPr/>
                    <a:lstStyle/>
                    <a:p>
                      <a:pPr algn="l" rtl="0" fontAlgn="ctr"/>
                      <a:r>
                        <a:rPr lang="en-US" sz="1200" u="none" strike="noStrike">
                          <a:effectLst/>
                        </a:rPr>
                        <a:t>Vehicle Situation Data Deposits</a:t>
                      </a:r>
                      <a:endParaRPr lang="en-US" sz="1200" b="0" i="0" u="none" strike="noStrike">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dirty="0">
                          <a:effectLst/>
                          <a:latin typeface="Arial (Body)"/>
                        </a:rPr>
                        <a:t>Protocols and message format for VSDM data deposits into Data Center</a:t>
                      </a:r>
                      <a:endParaRPr lang="en-US" sz="1000" b="0" i="0" u="none" strike="noStrike" dirty="0">
                        <a:solidFill>
                          <a:srgbClr val="000000"/>
                        </a:solidFill>
                        <a:effectLst/>
                        <a:latin typeface="Arial (Body)"/>
                      </a:endParaRPr>
                    </a:p>
                  </a:txBody>
                  <a:tcPr marL="5801" marR="5801" marT="5801" marB="0" anchor="ctr"/>
                </a:tc>
                <a:tc>
                  <a:txBody>
                    <a:bodyPr/>
                    <a:lstStyle/>
                    <a:p>
                      <a:pPr algn="l" rtl="0" fontAlgn="ctr"/>
                      <a:r>
                        <a:rPr lang="en-US" sz="1000" u="none" strike="noStrike" dirty="0">
                          <a:effectLst/>
                          <a:latin typeface="Arial (Body)"/>
                        </a:rPr>
                        <a:t>CPS-VO / SEMI / EVSD / LC Enhanced Vehicle Situation Data Deposit V2.2 R9</a:t>
                      </a:r>
                      <a:endParaRPr lang="en-US" sz="1000" b="0" i="0" u="none" strike="noStrike" dirty="0">
                        <a:solidFill>
                          <a:srgbClr val="000000"/>
                        </a:solidFill>
                        <a:effectLst/>
                        <a:latin typeface="Arial (Body)"/>
                      </a:endParaRPr>
                    </a:p>
                  </a:txBody>
                  <a:tcPr marL="5801" marR="5801" marT="5801" marB="0" anchor="ctr"/>
                </a:tc>
                <a:tc>
                  <a:txBody>
                    <a:bodyPr/>
                    <a:lstStyle/>
                    <a:p>
                      <a:pPr algn="l" rtl="0" fontAlgn="ctr"/>
                      <a:r>
                        <a:rPr lang="en-US" sz="1000" u="none" strike="noStrike" dirty="0">
                          <a:effectLst/>
                          <a:latin typeface="Arial (Body)"/>
                        </a:rPr>
                        <a:t>Maintained by </a:t>
                      </a:r>
                      <a:r>
                        <a:rPr lang="en-US" sz="1000" u="none" strike="noStrike" dirty="0" smtClean="0">
                          <a:effectLst/>
                          <a:latin typeface="Arial (Body)"/>
                        </a:rPr>
                        <a:t>South East Michigan Testbed</a:t>
                      </a:r>
                      <a:r>
                        <a:rPr lang="en-US" sz="1000" u="none" strike="noStrike" baseline="0" dirty="0" smtClean="0">
                          <a:effectLst/>
                          <a:latin typeface="Arial (Body)"/>
                        </a:rPr>
                        <a:t> team</a:t>
                      </a:r>
                      <a:endParaRPr lang="en-US" sz="1000" b="0" i="0" u="none" strike="noStrike" dirty="0">
                        <a:solidFill>
                          <a:srgbClr val="000000"/>
                        </a:solidFill>
                        <a:effectLst/>
                        <a:latin typeface="Arial (Body)"/>
                      </a:endParaRPr>
                    </a:p>
                  </a:txBody>
                  <a:tcPr marL="5801" marR="5801" marT="5801" marB="0" anchor="ctr"/>
                </a:tc>
              </a:tr>
              <a:tr h="717758">
                <a:tc>
                  <a:txBody>
                    <a:bodyPr/>
                    <a:lstStyle/>
                    <a:p>
                      <a:pPr algn="l" rtl="0" fontAlgn="ctr"/>
                      <a:r>
                        <a:rPr lang="en-US" sz="1200" u="none" strike="noStrike" dirty="0">
                          <a:effectLst/>
                        </a:rPr>
                        <a:t>Traveler Situation Data Distribution</a:t>
                      </a:r>
                      <a:endParaRPr lang="en-US" sz="12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dirty="0">
                          <a:effectLst/>
                          <a:latin typeface="Arial (Body)"/>
                        </a:rPr>
                        <a:t>Protocols and message format for TSDM data distribution to roadside equipment</a:t>
                      </a:r>
                      <a:endParaRPr lang="en-US" sz="1000" b="0" i="0" u="none" strike="noStrike" dirty="0">
                        <a:solidFill>
                          <a:srgbClr val="000000"/>
                        </a:solidFill>
                        <a:effectLst/>
                        <a:latin typeface="Arial (Body)"/>
                      </a:endParaRPr>
                    </a:p>
                  </a:txBody>
                  <a:tcPr marL="5801" marR="5801" marT="5801" marB="0" anchor="ctr"/>
                </a:tc>
                <a:tc>
                  <a:txBody>
                    <a:bodyPr/>
                    <a:lstStyle/>
                    <a:p>
                      <a:pPr algn="l" rtl="0" fontAlgn="ctr"/>
                      <a:r>
                        <a:rPr lang="en-US" sz="1000" u="none" strike="noStrike" dirty="0">
                          <a:effectLst/>
                          <a:latin typeface="Arial (Body)"/>
                        </a:rPr>
                        <a:t>CPS-VO / SEMI / TSD / LC Traveler Situation Data Distribution V2.2 R13</a:t>
                      </a:r>
                      <a:endParaRPr lang="en-US" sz="1000" b="0" i="0" u="none" strike="noStrike" dirty="0">
                        <a:solidFill>
                          <a:srgbClr val="000000"/>
                        </a:solidFill>
                        <a:effectLst/>
                        <a:latin typeface="Arial (Body)"/>
                      </a:endParaRPr>
                    </a:p>
                  </a:txBody>
                  <a:tcPr marL="5801" marR="5801" marT="5801" marB="0" anchor="ctr"/>
                </a:tc>
                <a:tc>
                  <a:txBody>
                    <a:bodyPr/>
                    <a:lstStyle/>
                    <a:p>
                      <a:pPr algn="l" rtl="0" fontAlgn="ctr"/>
                      <a:r>
                        <a:rPr lang="en-US" sz="1000" u="none" strike="noStrike" dirty="0" smtClean="0">
                          <a:effectLst/>
                          <a:latin typeface="Arial (Body)"/>
                        </a:rPr>
                        <a:t>Maintained by South East Michigan Testbed</a:t>
                      </a:r>
                      <a:r>
                        <a:rPr lang="en-US" sz="1000" u="none" strike="noStrike" baseline="0" dirty="0" smtClean="0">
                          <a:effectLst/>
                          <a:latin typeface="Arial (Body)"/>
                        </a:rPr>
                        <a:t> team</a:t>
                      </a:r>
                      <a:endParaRPr lang="en-US" sz="1000" b="0" i="0" u="none" strike="noStrike" dirty="0">
                        <a:solidFill>
                          <a:srgbClr val="000000"/>
                        </a:solidFill>
                        <a:effectLst/>
                        <a:latin typeface="Arial (Body)"/>
                      </a:endParaRPr>
                    </a:p>
                  </a:txBody>
                  <a:tcPr marL="5801" marR="5801" marT="5801" marB="0" anchor="ctr"/>
                </a:tc>
              </a:tr>
              <a:tr h="249452">
                <a:tc>
                  <a:txBody>
                    <a:bodyPr/>
                    <a:lstStyle/>
                    <a:p>
                      <a:pPr algn="l" rtl="0" fontAlgn="ctr"/>
                      <a:r>
                        <a:rPr lang="en-US" sz="1200" u="none" strike="noStrike">
                          <a:effectLst/>
                        </a:rPr>
                        <a:t>Sample SPAT</a:t>
                      </a:r>
                      <a:endParaRPr lang="en-US" sz="1200" b="0" i="0" u="none" strike="noStrike">
                        <a:solidFill>
                          <a:srgbClr val="000000"/>
                        </a:solidFill>
                        <a:effectLst/>
                        <a:latin typeface="Calibri" panose="020F0502020204030204" pitchFamily="34" charset="0"/>
                      </a:endParaRPr>
                    </a:p>
                  </a:txBody>
                  <a:tcPr marL="5801" marR="5801" marT="5801" marB="0" anchor="ctr"/>
                </a:tc>
                <a:tc>
                  <a:txBody>
                    <a:bodyPr/>
                    <a:lstStyle/>
                    <a:p>
                      <a:pPr algn="l" fontAlgn="b"/>
                      <a:r>
                        <a:rPr lang="en-US" sz="1000" u="none" strike="noStrike">
                          <a:effectLst/>
                          <a:latin typeface="Arial (Body)"/>
                        </a:rPr>
                        <a:t>Sample profile for SPAT message</a:t>
                      </a:r>
                      <a:endParaRPr lang="en-US" sz="1000" b="0" i="0" u="none" strike="noStrike">
                        <a:solidFill>
                          <a:srgbClr val="000000"/>
                        </a:solidFill>
                        <a:effectLst/>
                        <a:latin typeface="Arial (Body)"/>
                      </a:endParaRPr>
                    </a:p>
                  </a:txBody>
                  <a:tcPr marL="5801" marR="5801" marT="5801" marB="0" anchor="b"/>
                </a:tc>
                <a:tc>
                  <a:txBody>
                    <a:bodyPr/>
                    <a:lstStyle/>
                    <a:p>
                      <a:pPr marL="0" marR="0" indent="0" algn="l" defTabSz="914354"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Arial (Body)"/>
                        </a:rPr>
                        <a:t>SAE SPaT_2015_R0</a:t>
                      </a:r>
                    </a:p>
                  </a:txBody>
                  <a:tcPr marL="5801" marR="5801" marT="5801" marB="0" anchor="b"/>
                </a:tc>
                <a:tc>
                  <a:txBody>
                    <a:bodyPr/>
                    <a:lstStyle/>
                    <a:p>
                      <a:pPr algn="l" rtl="0" fontAlgn="ctr"/>
                      <a:r>
                        <a:rPr lang="en-US" sz="1000" u="none" strike="noStrike" dirty="0" smtClean="0">
                          <a:effectLst/>
                          <a:latin typeface="Arial (Body)"/>
                        </a:rPr>
                        <a:t>Maintained by South East Michigan Testbed</a:t>
                      </a:r>
                      <a:r>
                        <a:rPr lang="en-US" sz="1000" u="none" strike="noStrike" baseline="0" dirty="0" smtClean="0">
                          <a:effectLst/>
                          <a:latin typeface="Arial (Body)"/>
                        </a:rPr>
                        <a:t> team</a:t>
                      </a:r>
                      <a:endParaRPr lang="en-US" sz="1000" b="0" i="0" u="none" strike="noStrike" dirty="0">
                        <a:solidFill>
                          <a:srgbClr val="000000"/>
                        </a:solidFill>
                        <a:effectLst/>
                        <a:latin typeface="Arial (Body)"/>
                      </a:endParaRPr>
                    </a:p>
                  </a:txBody>
                  <a:tcPr marL="5801" marR="5801" marT="5801" marB="0" anchor="ctr"/>
                </a:tc>
              </a:tr>
              <a:tr h="249452">
                <a:tc>
                  <a:txBody>
                    <a:bodyPr/>
                    <a:lstStyle/>
                    <a:p>
                      <a:pPr algn="l" rtl="0" fontAlgn="ctr"/>
                      <a:r>
                        <a:rPr lang="en-US" sz="1200" u="none" strike="noStrike">
                          <a:effectLst/>
                        </a:rPr>
                        <a:t>Sample MAP</a:t>
                      </a:r>
                      <a:endParaRPr lang="en-US" sz="1200" b="0" i="0" u="none" strike="noStrike">
                        <a:solidFill>
                          <a:srgbClr val="000000"/>
                        </a:solidFill>
                        <a:effectLst/>
                        <a:latin typeface="Calibri" panose="020F0502020204030204" pitchFamily="34" charset="0"/>
                      </a:endParaRPr>
                    </a:p>
                  </a:txBody>
                  <a:tcPr marL="5801" marR="5801" marT="5801" marB="0" anchor="ctr"/>
                </a:tc>
                <a:tc>
                  <a:txBody>
                    <a:bodyPr/>
                    <a:lstStyle/>
                    <a:p>
                      <a:pPr algn="l" fontAlgn="b"/>
                      <a:r>
                        <a:rPr lang="en-US" sz="1000" u="none" strike="noStrike">
                          <a:effectLst/>
                          <a:latin typeface="Arial (Body)"/>
                        </a:rPr>
                        <a:t>Sample profile for MAP message</a:t>
                      </a:r>
                      <a:endParaRPr lang="en-US" sz="1000" b="0" i="0" u="none" strike="noStrike">
                        <a:solidFill>
                          <a:srgbClr val="000000"/>
                        </a:solidFill>
                        <a:effectLst/>
                        <a:latin typeface="Arial (Body)"/>
                      </a:endParaRPr>
                    </a:p>
                  </a:txBody>
                  <a:tcPr marL="5801" marR="5801" marT="5801" marB="0" anchor="b"/>
                </a:tc>
                <a:tc>
                  <a:txBody>
                    <a:bodyPr/>
                    <a:lstStyle/>
                    <a:p>
                      <a:pPr marL="0" marR="0" indent="0" algn="l" defTabSz="914354"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Arial (Body)"/>
                        </a:rPr>
                        <a:t>SAE Map_2015_R1</a:t>
                      </a:r>
                    </a:p>
                  </a:txBody>
                  <a:tcPr marL="5801" marR="5801" marT="5801" marB="0" anchor="b"/>
                </a:tc>
                <a:tc>
                  <a:txBody>
                    <a:bodyPr/>
                    <a:lstStyle/>
                    <a:p>
                      <a:pPr algn="l" rtl="0" fontAlgn="ctr"/>
                      <a:r>
                        <a:rPr lang="en-US" sz="1000" u="none" strike="noStrike" dirty="0" smtClean="0">
                          <a:effectLst/>
                          <a:latin typeface="Arial (Body)"/>
                        </a:rPr>
                        <a:t>Maintained by South East Michigan Testbed</a:t>
                      </a:r>
                      <a:r>
                        <a:rPr lang="en-US" sz="1000" u="none" strike="noStrike" baseline="0" dirty="0" smtClean="0">
                          <a:effectLst/>
                          <a:latin typeface="Arial (Body)"/>
                        </a:rPr>
                        <a:t> team</a:t>
                      </a:r>
                      <a:endParaRPr lang="en-US" sz="1000" b="0" i="0" u="none" strike="noStrike" dirty="0">
                        <a:solidFill>
                          <a:srgbClr val="000000"/>
                        </a:solidFill>
                        <a:effectLst/>
                        <a:latin typeface="Arial (Body)"/>
                      </a:endParaRPr>
                    </a:p>
                  </a:txBody>
                  <a:tcPr marL="5801" marR="5801" marT="5801" marB="0" anchor="ctr"/>
                </a:tc>
              </a:tr>
              <a:tr h="249452">
                <a:tc>
                  <a:txBody>
                    <a:bodyPr/>
                    <a:lstStyle/>
                    <a:p>
                      <a:pPr algn="l" rtl="0" fontAlgn="ctr"/>
                      <a:r>
                        <a:rPr lang="en-US" sz="1200" u="none" strike="noStrike">
                          <a:effectLst/>
                        </a:rPr>
                        <a:t>Sample WSA</a:t>
                      </a:r>
                      <a:endParaRPr lang="en-US" sz="1200" b="0" i="0" u="none" strike="noStrike">
                        <a:solidFill>
                          <a:srgbClr val="000000"/>
                        </a:solidFill>
                        <a:effectLst/>
                        <a:latin typeface="Calibri" panose="020F0502020204030204" pitchFamily="34" charset="0"/>
                      </a:endParaRPr>
                    </a:p>
                  </a:txBody>
                  <a:tcPr marL="5801" marR="5801" marT="5801" marB="0" anchor="ctr"/>
                </a:tc>
                <a:tc>
                  <a:txBody>
                    <a:bodyPr/>
                    <a:lstStyle/>
                    <a:p>
                      <a:pPr algn="l" fontAlgn="b"/>
                      <a:r>
                        <a:rPr lang="en-US" sz="1000" u="none" strike="noStrike" dirty="0">
                          <a:effectLst/>
                          <a:latin typeface="Arial (Body)"/>
                        </a:rPr>
                        <a:t>Sample profile for WSA message</a:t>
                      </a:r>
                      <a:endParaRPr lang="en-US" sz="1000" b="0" i="0" u="none" strike="noStrike" dirty="0">
                        <a:solidFill>
                          <a:srgbClr val="000000"/>
                        </a:solidFill>
                        <a:effectLst/>
                        <a:latin typeface="Arial (Body)"/>
                      </a:endParaRPr>
                    </a:p>
                  </a:txBody>
                  <a:tcPr marL="5801" marR="5801" marT="5801" marB="0" anchor="b"/>
                </a:tc>
                <a:tc>
                  <a:txBody>
                    <a:bodyPr/>
                    <a:lstStyle/>
                    <a:p>
                      <a:pPr algn="l" fontAlgn="b"/>
                      <a:r>
                        <a:rPr lang="en-US" sz="1000" b="0" i="0" u="none" strike="noStrike" dirty="0" smtClean="0">
                          <a:solidFill>
                            <a:srgbClr val="000000"/>
                          </a:solidFill>
                          <a:effectLst/>
                          <a:latin typeface="Arial (Body)"/>
                        </a:rPr>
                        <a:t>sample-signedwsa_R3</a:t>
                      </a:r>
                      <a:endParaRPr lang="en-US" sz="1000" b="0" i="0" u="none" strike="noStrike" dirty="0">
                        <a:solidFill>
                          <a:srgbClr val="000000"/>
                        </a:solidFill>
                        <a:effectLst/>
                        <a:latin typeface="Arial (Body)"/>
                      </a:endParaRPr>
                    </a:p>
                  </a:txBody>
                  <a:tcPr marL="5801" marR="5801" marT="5801" marB="0" anchor="b"/>
                </a:tc>
                <a:tc>
                  <a:txBody>
                    <a:bodyPr/>
                    <a:lstStyle/>
                    <a:p>
                      <a:pPr algn="l" rtl="0" fontAlgn="ctr"/>
                      <a:r>
                        <a:rPr lang="en-US" sz="1000" u="none" strike="noStrike" dirty="0" smtClean="0">
                          <a:effectLst/>
                          <a:latin typeface="Arial (Body)"/>
                        </a:rPr>
                        <a:t>Maintained by South East Michigan Testbed</a:t>
                      </a:r>
                      <a:r>
                        <a:rPr lang="en-US" sz="1000" u="none" strike="noStrike" baseline="0" dirty="0" smtClean="0">
                          <a:effectLst/>
                          <a:latin typeface="Arial (Body)"/>
                        </a:rPr>
                        <a:t> team</a:t>
                      </a:r>
                      <a:endParaRPr lang="en-US" sz="1000" b="0" i="0" u="none" strike="noStrike" dirty="0">
                        <a:solidFill>
                          <a:srgbClr val="000000"/>
                        </a:solidFill>
                        <a:effectLst/>
                        <a:latin typeface="Arial (Body)"/>
                      </a:endParaRPr>
                    </a:p>
                  </a:txBody>
                  <a:tcPr marL="5801" marR="5801" marT="5801" marB="0" anchor="ctr"/>
                </a:tc>
              </a:tr>
              <a:tr h="376975">
                <a:tc>
                  <a:txBody>
                    <a:bodyPr/>
                    <a:lstStyle/>
                    <a:p>
                      <a:pPr algn="l" rtl="0" fontAlgn="ctr"/>
                      <a:r>
                        <a:rPr lang="en-US" sz="1200" u="none" strike="noStrike" dirty="0">
                          <a:effectLst/>
                        </a:rPr>
                        <a:t>Sample TIM</a:t>
                      </a:r>
                      <a:endParaRPr lang="en-US" sz="12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fontAlgn="b"/>
                      <a:r>
                        <a:rPr lang="en-US" sz="1000" u="none" strike="noStrike">
                          <a:effectLst/>
                          <a:latin typeface="Arial (Body)"/>
                        </a:rPr>
                        <a:t>Sample profile for TIM / Curve Speed Warning message</a:t>
                      </a:r>
                      <a:endParaRPr lang="en-US" sz="1000" b="0" i="0" u="none" strike="noStrike">
                        <a:solidFill>
                          <a:srgbClr val="000000"/>
                        </a:solidFill>
                        <a:effectLst/>
                        <a:latin typeface="Arial (Body)"/>
                      </a:endParaRPr>
                    </a:p>
                  </a:txBody>
                  <a:tcPr marL="5801" marR="5801" marT="5801" marB="0" anchor="b"/>
                </a:tc>
                <a:tc>
                  <a:txBody>
                    <a:bodyPr/>
                    <a:lstStyle/>
                    <a:p>
                      <a:pPr algn="l" fontAlgn="b"/>
                      <a:r>
                        <a:rPr lang="en-US" sz="1000" b="0" i="0" u="none" strike="noStrike" dirty="0" smtClean="0">
                          <a:solidFill>
                            <a:srgbClr val="000000"/>
                          </a:solidFill>
                          <a:effectLst/>
                          <a:latin typeface="Arial (Body)"/>
                        </a:rPr>
                        <a:t>CSW Template_R4, TIM-Based Curve Speed Warning Application Message Details_R8</a:t>
                      </a:r>
                      <a:endParaRPr lang="en-US" sz="1000" b="0" i="0" u="none" strike="noStrike" dirty="0">
                        <a:solidFill>
                          <a:srgbClr val="000000"/>
                        </a:solidFill>
                        <a:effectLst/>
                        <a:latin typeface="Arial (Body)"/>
                      </a:endParaRPr>
                    </a:p>
                  </a:txBody>
                  <a:tcPr marL="5801" marR="5801" marT="5801" marB="0" anchor="b"/>
                </a:tc>
                <a:tc>
                  <a:txBody>
                    <a:bodyPr/>
                    <a:lstStyle/>
                    <a:p>
                      <a:pPr algn="l" rtl="0" fontAlgn="ctr"/>
                      <a:r>
                        <a:rPr lang="en-US" sz="1000" u="none" strike="noStrike" dirty="0" smtClean="0">
                          <a:effectLst/>
                          <a:latin typeface="Arial (Body)"/>
                        </a:rPr>
                        <a:t>Maintained by South East Michigan Testbed</a:t>
                      </a:r>
                      <a:r>
                        <a:rPr lang="en-US" sz="1000" u="none" strike="noStrike" baseline="0" dirty="0" smtClean="0">
                          <a:effectLst/>
                          <a:latin typeface="Arial (Body)"/>
                        </a:rPr>
                        <a:t> team</a:t>
                      </a:r>
                      <a:endParaRPr lang="en-US" sz="1000" b="0" i="0" u="none" strike="noStrike" dirty="0">
                        <a:solidFill>
                          <a:srgbClr val="000000"/>
                        </a:solidFill>
                        <a:effectLst/>
                        <a:latin typeface="Arial (Body)"/>
                      </a:endParaRPr>
                    </a:p>
                  </a:txBody>
                  <a:tcPr marL="5801" marR="5801" marT="5801" marB="0" anchor="ctr"/>
                </a:tc>
              </a:tr>
            </a:tbl>
          </a:graphicData>
        </a:graphic>
      </p:graphicFrame>
    </p:spTree>
    <p:extLst>
      <p:ext uri="{BB962C8B-B14F-4D97-AF65-F5344CB8AC3E}">
        <p14:creationId xmlns:p14="http://schemas.microsoft.com/office/powerpoint/2010/main" val="246429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cap="small" dirty="0">
                <a:solidFill>
                  <a:srgbClr val="29527B"/>
                </a:solidFill>
                <a:ea typeface="ＭＳ Ｐゴシック"/>
                <a:cs typeface="ＭＳ Ｐゴシック"/>
              </a:rPr>
              <a:t>Welcome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331" y="0"/>
            <a:ext cx="1008669" cy="1008669"/>
          </a:xfrm>
          <a:prstGeom prst="rect">
            <a:avLst/>
          </a:prstGeom>
          <a:solidFill>
            <a:srgbClr val="29527B"/>
          </a:solidFill>
        </p:spPr>
      </p:pic>
      <p:sp>
        <p:nvSpPr>
          <p:cNvPr id="45" name="Content Placeholder 1"/>
          <p:cNvSpPr txBox="1">
            <a:spLocks noGrp="1"/>
          </p:cNvSpPr>
          <p:nvPr>
            <p:ph idx="1"/>
          </p:nvPr>
        </p:nvSpPr>
        <p:spPr bwMode="auto">
          <a:xfrm>
            <a:off x="300250" y="1143000"/>
            <a:ext cx="11415823" cy="51089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233351" lvl="1" indent="0">
              <a:buSzPct val="100000"/>
              <a:buNone/>
            </a:pPr>
            <a:r>
              <a:rPr lang="en-US" sz="2000" dirty="0"/>
              <a:t>Presenter – </a:t>
            </a:r>
          </a:p>
          <a:p>
            <a:pPr marL="593696" lvl="1" indent="-360346">
              <a:buSzPct val="100000"/>
              <a:buFont typeface="Wingdings" panose="05000000000000000000" pitchFamily="2" charset="2"/>
              <a:buChar char="§"/>
            </a:pPr>
            <a:r>
              <a:rPr lang="en-US" sz="2000" dirty="0"/>
              <a:t>Walton Fehr </a:t>
            </a:r>
          </a:p>
          <a:p>
            <a:pPr marL="593696" lvl="1" indent="-360346">
              <a:buSzPct val="100000"/>
              <a:buFont typeface="Wingdings" panose="05000000000000000000" pitchFamily="2" charset="2"/>
              <a:buChar char="§"/>
            </a:pPr>
            <a:r>
              <a:rPr lang="en-US" sz="2000" dirty="0"/>
              <a:t>USDOT ITS Joint Program Office </a:t>
            </a:r>
          </a:p>
          <a:p>
            <a:pPr marL="593696" lvl="1" indent="-360346">
              <a:buSzPct val="100000"/>
              <a:buFont typeface="Wingdings" panose="05000000000000000000" pitchFamily="2" charset="2"/>
              <a:buChar char="§"/>
            </a:pPr>
            <a:r>
              <a:rPr lang="en-US" sz="2000" dirty="0"/>
              <a:t>walton.fehr@dot.gov </a:t>
            </a:r>
          </a:p>
          <a:p>
            <a:pPr marL="593696" lvl="1" indent="-360346">
              <a:buSzPct val="100000"/>
              <a:buFont typeface="Wingdings" panose="05000000000000000000" pitchFamily="2" charset="2"/>
              <a:buChar char="§"/>
            </a:pPr>
            <a:r>
              <a:rPr lang="en-US" sz="2000" dirty="0"/>
              <a:t>www.its.dot.gov </a:t>
            </a:r>
          </a:p>
          <a:p>
            <a:pPr marL="593696" lvl="1" indent="-360346"/>
            <a:endParaRPr lang="en-US" sz="2000" dirty="0"/>
          </a:p>
          <a:p>
            <a:pPr marL="593696" lvl="1" indent="-360346"/>
            <a:endParaRPr lang="en-US" sz="2000" dirty="0"/>
          </a:p>
          <a:p>
            <a:pPr marL="233351" indent="0">
              <a:buNone/>
            </a:pPr>
            <a:r>
              <a:rPr lang="en-US" sz="2000" dirty="0"/>
              <a:t>Topics – </a:t>
            </a:r>
          </a:p>
          <a:p>
            <a:pPr marL="593696" indent="-360346"/>
            <a:r>
              <a:rPr lang="en-US" sz="2000" dirty="0"/>
              <a:t>Overview </a:t>
            </a:r>
          </a:p>
          <a:p>
            <a:endParaRPr lang="en-US" dirty="0"/>
          </a:p>
          <a:p>
            <a:pPr marL="285737" indent="-285737" algn="just"/>
            <a:endParaRPr lang="en-US" sz="1800" dirty="0"/>
          </a:p>
        </p:txBody>
      </p:sp>
    </p:spTree>
    <p:extLst>
      <p:ext uri="{BB962C8B-B14F-4D97-AF65-F5344CB8AC3E}">
        <p14:creationId xmlns:p14="http://schemas.microsoft.com/office/powerpoint/2010/main" val="1544082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kern="1200" spc="-4" dirty="0">
                <a:solidFill>
                  <a:srgbClr val="29527B"/>
                </a:solidFill>
                <a:latin typeface="Arial"/>
                <a:ea typeface="ＭＳ Ｐゴシック" pitchFamily="84" charset="-128"/>
                <a:cs typeface="Arial"/>
              </a:rPr>
              <a:t>Certification Operating Council Specifications</a:t>
            </a:r>
          </a:p>
        </p:txBody>
      </p:sp>
      <p:graphicFrame>
        <p:nvGraphicFramePr>
          <p:cNvPr id="5" name="Table 4"/>
          <p:cNvGraphicFramePr>
            <a:graphicFrameLocks noGrp="1"/>
          </p:cNvGraphicFramePr>
          <p:nvPr>
            <p:extLst>
              <p:ext uri="{D42A27DB-BD31-4B8C-83A1-F6EECF244321}">
                <p14:modId xmlns:p14="http://schemas.microsoft.com/office/powerpoint/2010/main" val="4050938918"/>
              </p:ext>
            </p:extLst>
          </p:nvPr>
        </p:nvGraphicFramePr>
        <p:xfrm>
          <a:off x="457199" y="1166813"/>
          <a:ext cx="8353427" cy="4697600"/>
        </p:xfrm>
        <a:graphic>
          <a:graphicData uri="http://schemas.openxmlformats.org/drawingml/2006/table">
            <a:tbl>
              <a:tblPr firstRow="1" bandRow="1">
                <a:tableStyleId>{21E4AEA4-8DFA-4A89-87EB-49C32662AFE0}</a:tableStyleId>
              </a:tblPr>
              <a:tblGrid>
                <a:gridCol w="2133601"/>
                <a:gridCol w="3448050"/>
                <a:gridCol w="1200150"/>
                <a:gridCol w="1571626"/>
              </a:tblGrid>
              <a:tr h="320738">
                <a:tc>
                  <a:txBody>
                    <a:bodyPr/>
                    <a:lstStyle/>
                    <a:p>
                      <a:pPr algn="l" rtl="0" fontAlgn="ctr"/>
                      <a:r>
                        <a:rPr lang="en-US" sz="1000" u="none" strike="noStrike" dirty="0">
                          <a:effectLst/>
                        </a:rPr>
                        <a:t>Information Flow</a:t>
                      </a:r>
                      <a:endParaRPr lang="en-US" sz="1000" b="1" i="0" u="none" strike="noStrike" dirty="0">
                        <a:solidFill>
                          <a:srgbClr val="FFFFFF"/>
                        </a:solidFill>
                        <a:effectLst/>
                        <a:latin typeface="Calibri" panose="020F0502020204030204" pitchFamily="34" charset="0"/>
                      </a:endParaRPr>
                    </a:p>
                  </a:txBody>
                  <a:tcPr marL="5091" marR="5091" marT="5091" marB="0" anchor="ctr"/>
                </a:tc>
                <a:tc>
                  <a:txBody>
                    <a:bodyPr/>
                    <a:lstStyle/>
                    <a:p>
                      <a:pPr algn="ctr" rtl="0" fontAlgn="ctr"/>
                      <a:r>
                        <a:rPr lang="en-US" sz="1000" u="none" strike="noStrike">
                          <a:effectLst/>
                        </a:rPr>
                        <a:t>Title / Scope</a:t>
                      </a:r>
                      <a:endParaRPr lang="en-US" sz="1000" b="1" i="0" u="none" strike="noStrike">
                        <a:solidFill>
                          <a:srgbClr val="FFFFFF"/>
                        </a:solidFill>
                        <a:effectLst/>
                        <a:latin typeface="Calibri" panose="020F0502020204030204" pitchFamily="34" charset="0"/>
                      </a:endParaRPr>
                    </a:p>
                  </a:txBody>
                  <a:tcPr marL="5091" marR="5091" marT="5091" marB="0" anchor="ctr"/>
                </a:tc>
                <a:tc>
                  <a:txBody>
                    <a:bodyPr/>
                    <a:lstStyle/>
                    <a:p>
                      <a:pPr algn="l" rtl="0" fontAlgn="ctr"/>
                      <a:r>
                        <a:rPr lang="en-US" sz="1000" u="none" strike="noStrike">
                          <a:effectLst/>
                        </a:rPr>
                        <a:t>Location</a:t>
                      </a:r>
                      <a:endParaRPr lang="en-US" sz="1000" b="1" i="0" u="none" strike="noStrike">
                        <a:solidFill>
                          <a:srgbClr val="FFFFFF"/>
                        </a:solidFill>
                        <a:effectLst/>
                        <a:latin typeface="Calibri" panose="020F0502020204030204" pitchFamily="34" charset="0"/>
                      </a:endParaRPr>
                    </a:p>
                  </a:txBody>
                  <a:tcPr marL="5091" marR="5091" marT="5091" marB="0" anchor="ctr"/>
                </a:tc>
                <a:tc>
                  <a:txBody>
                    <a:bodyPr/>
                    <a:lstStyle/>
                    <a:p>
                      <a:pPr algn="l" rtl="0" fontAlgn="ctr"/>
                      <a:r>
                        <a:rPr lang="en-US" sz="1000" u="none" strike="noStrike">
                          <a:effectLst/>
                        </a:rPr>
                        <a:t>Current status</a:t>
                      </a:r>
                      <a:endParaRPr lang="en-US" sz="1000" b="1" i="0" u="none" strike="noStrike">
                        <a:solidFill>
                          <a:srgbClr val="FFFFFF"/>
                        </a:solidFill>
                        <a:effectLst/>
                        <a:latin typeface="Calibri" panose="020F0502020204030204" pitchFamily="34" charset="0"/>
                      </a:endParaRPr>
                    </a:p>
                  </a:txBody>
                  <a:tcPr marL="5091" marR="5091" marT="5091" marB="0" anchor="ctr"/>
                </a:tc>
              </a:tr>
              <a:tr h="386921">
                <a:tc>
                  <a:txBody>
                    <a:bodyPr/>
                    <a:lstStyle/>
                    <a:p>
                      <a:pPr algn="l" rtl="0" fontAlgn="ctr"/>
                      <a:r>
                        <a:rPr lang="en-US" sz="1200" u="none" strike="noStrike" dirty="0">
                          <a:effectLst/>
                        </a:rPr>
                        <a:t>MAP Broadcast </a:t>
                      </a:r>
                      <a:br>
                        <a:rPr lang="en-US" sz="1200" u="none" strike="noStrike" dirty="0">
                          <a:effectLst/>
                        </a:rPr>
                      </a:br>
                      <a:r>
                        <a:rPr lang="en-US" sz="1200" u="none" strike="noStrike" dirty="0">
                          <a:effectLst/>
                        </a:rPr>
                        <a:t>System Specification</a:t>
                      </a:r>
                      <a:endParaRPr lang="en-US" sz="12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a:effectLst/>
                        </a:rPr>
                        <a:t>Protocol, message and system requirements supporting broadcast of MAP messages</a:t>
                      </a:r>
                      <a:endParaRPr lang="en-US" sz="10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a:effectLst/>
                        </a:rPr>
                        <a:t>Unpublished</a:t>
                      </a:r>
                      <a:endParaRPr lang="en-US" sz="1000" b="0" i="0" u="none" strike="noStrike">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a:effectLst/>
                        </a:rPr>
                        <a:t>Draft document is prepared</a:t>
                      </a:r>
                      <a:endParaRPr lang="en-US" sz="1000" b="0" i="0" u="none" strike="noStrike">
                        <a:solidFill>
                          <a:srgbClr val="000000"/>
                        </a:solidFill>
                        <a:effectLst/>
                        <a:latin typeface="Calibri" panose="020F0502020204030204" pitchFamily="34" charset="0"/>
                      </a:endParaRPr>
                    </a:p>
                  </a:txBody>
                  <a:tcPr marL="5091" marR="5091" marT="5091" marB="0" anchor="ctr"/>
                </a:tc>
              </a:tr>
              <a:tr h="763661">
                <a:tc>
                  <a:txBody>
                    <a:bodyPr/>
                    <a:lstStyle/>
                    <a:p>
                      <a:pPr algn="l" rtl="0" fontAlgn="ctr"/>
                      <a:r>
                        <a:rPr lang="en-US" sz="1200" u="none" strike="noStrike" dirty="0">
                          <a:effectLst/>
                        </a:rPr>
                        <a:t>Signal Phase and Timing Information Broadcast </a:t>
                      </a:r>
                      <a:br>
                        <a:rPr lang="en-US" sz="1200" u="none" strike="noStrike" dirty="0">
                          <a:effectLst/>
                        </a:rPr>
                      </a:br>
                      <a:r>
                        <a:rPr lang="en-US" sz="1200" u="none" strike="noStrike" dirty="0">
                          <a:effectLst/>
                        </a:rPr>
                        <a:t>System Specification</a:t>
                      </a:r>
                      <a:endParaRPr lang="en-US" sz="12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a:effectLst/>
                        </a:rPr>
                        <a:t>Protocol, message and system requirements supporting broadcast of SPAT messages</a:t>
                      </a:r>
                      <a:endParaRPr lang="en-US" sz="10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a:effectLst/>
                        </a:rPr>
                        <a:t>Unpublished</a:t>
                      </a:r>
                      <a:endParaRPr lang="en-US" sz="1000" b="0" i="0" u="none" strike="noStrike">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a:effectLst/>
                        </a:rPr>
                        <a:t>Draft document is prepared</a:t>
                      </a:r>
                      <a:endParaRPr lang="en-US" sz="1000" b="0" i="0" u="none" strike="noStrike">
                        <a:solidFill>
                          <a:srgbClr val="000000"/>
                        </a:solidFill>
                        <a:effectLst/>
                        <a:latin typeface="Calibri" panose="020F0502020204030204" pitchFamily="34" charset="0"/>
                      </a:endParaRPr>
                    </a:p>
                  </a:txBody>
                  <a:tcPr marL="5091" marR="5091" marT="5091" marB="0" anchor="ctr"/>
                </a:tc>
              </a:tr>
              <a:tr h="636384">
                <a:tc>
                  <a:txBody>
                    <a:bodyPr/>
                    <a:lstStyle/>
                    <a:p>
                      <a:pPr algn="l" rtl="0" fontAlgn="ctr"/>
                      <a:r>
                        <a:rPr lang="en-US" sz="1200" u="none" strike="noStrike" dirty="0">
                          <a:effectLst/>
                        </a:rPr>
                        <a:t>Traveler Information Broadcast </a:t>
                      </a:r>
                      <a:br>
                        <a:rPr lang="en-US" sz="1200" u="none" strike="noStrike" dirty="0">
                          <a:effectLst/>
                        </a:rPr>
                      </a:br>
                      <a:r>
                        <a:rPr lang="en-US" sz="1200" u="none" strike="noStrike" dirty="0">
                          <a:effectLst/>
                        </a:rPr>
                        <a:t>System Specification</a:t>
                      </a:r>
                      <a:endParaRPr lang="en-US" sz="12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a:effectLst/>
                        </a:rPr>
                        <a:t>Protocol, message and system requirements supporting broadcast of Traveler Information Messages</a:t>
                      </a:r>
                      <a:endParaRPr lang="en-US" sz="10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a:effectLst/>
                        </a:rPr>
                        <a:t>Unpublished</a:t>
                      </a:r>
                      <a:endParaRPr lang="en-US" sz="10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a:effectLst/>
                        </a:rPr>
                        <a:t>Draft document is prepared</a:t>
                      </a:r>
                      <a:endParaRPr lang="en-US" sz="1000" b="0" i="0" u="none" strike="noStrike">
                        <a:solidFill>
                          <a:srgbClr val="000000"/>
                        </a:solidFill>
                        <a:effectLst/>
                        <a:latin typeface="Calibri" panose="020F0502020204030204" pitchFamily="34" charset="0"/>
                      </a:endParaRPr>
                    </a:p>
                  </a:txBody>
                  <a:tcPr marL="5091" marR="5091" marT="5091" marB="0" anchor="ctr"/>
                </a:tc>
              </a:tr>
              <a:tr h="636384">
                <a:tc>
                  <a:txBody>
                    <a:bodyPr/>
                    <a:lstStyle/>
                    <a:p>
                      <a:pPr algn="l" rtl="0" fontAlgn="ctr"/>
                      <a:r>
                        <a:rPr lang="en-US" sz="1200" u="none" strike="noStrike" dirty="0">
                          <a:effectLst/>
                        </a:rPr>
                        <a:t>Local Traveler Information Distribution Data </a:t>
                      </a:r>
                      <a:br>
                        <a:rPr lang="en-US" sz="1200" u="none" strike="noStrike" dirty="0">
                          <a:effectLst/>
                        </a:rPr>
                      </a:br>
                      <a:r>
                        <a:rPr lang="en-US" sz="1200" u="none" strike="noStrike" dirty="0">
                          <a:effectLst/>
                        </a:rPr>
                        <a:t>System Specification</a:t>
                      </a:r>
                      <a:endParaRPr lang="en-US" sz="12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a:effectLst/>
                        </a:rPr>
                        <a:t>Protocol, message and system requirements supporting Traveler Situation Data Messages (TSDM)</a:t>
                      </a:r>
                      <a:endParaRPr lang="en-US" sz="10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a:effectLst/>
                        </a:rPr>
                        <a:t>Unpublished</a:t>
                      </a:r>
                      <a:endParaRPr lang="en-US" sz="10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a:effectLst/>
                        </a:rPr>
                        <a:t>Draft document is prepared</a:t>
                      </a:r>
                      <a:endParaRPr lang="en-US" sz="1000" b="0" i="0" u="none" strike="noStrike">
                        <a:solidFill>
                          <a:srgbClr val="000000"/>
                        </a:solidFill>
                        <a:effectLst/>
                        <a:latin typeface="Calibri" panose="020F0502020204030204" pitchFamily="34" charset="0"/>
                      </a:endParaRPr>
                    </a:p>
                  </a:txBody>
                  <a:tcPr marL="5091" marR="5091" marT="5091" marB="0" anchor="ctr"/>
                </a:tc>
              </a:tr>
              <a:tr h="254554">
                <a:tc>
                  <a:txBody>
                    <a:bodyPr/>
                    <a:lstStyle/>
                    <a:p>
                      <a:pPr algn="l" rtl="0" fontAlgn="ctr"/>
                      <a:r>
                        <a:rPr lang="en-US" sz="1200" u="none" strike="noStrike" dirty="0">
                          <a:effectLst/>
                        </a:rPr>
                        <a:t>WAVE802.11-TSS&amp;TP</a:t>
                      </a:r>
                      <a:endParaRPr lang="en-US" sz="12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a:effectLst/>
                        </a:rPr>
                        <a:t>Test Suite Structure and Test Purposes for 802.11</a:t>
                      </a:r>
                      <a:endParaRPr lang="en-US" sz="1000" b="0" i="0" u="none" strike="noStrike">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a:effectLst/>
                        </a:rPr>
                        <a:t>Unpublished</a:t>
                      </a:r>
                      <a:endParaRPr lang="en-US" sz="10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a:effectLst/>
                        </a:rPr>
                        <a:t>Draft document is prepared</a:t>
                      </a:r>
                      <a:endParaRPr lang="en-US" sz="1000" b="0" i="0" u="none" strike="noStrike">
                        <a:solidFill>
                          <a:srgbClr val="000000"/>
                        </a:solidFill>
                        <a:effectLst/>
                        <a:latin typeface="Calibri" panose="020F0502020204030204" pitchFamily="34" charset="0"/>
                      </a:endParaRPr>
                    </a:p>
                  </a:txBody>
                  <a:tcPr marL="5091" marR="5091" marT="5091" marB="0" anchor="ctr"/>
                </a:tc>
              </a:tr>
              <a:tr h="254554">
                <a:tc>
                  <a:txBody>
                    <a:bodyPr/>
                    <a:lstStyle/>
                    <a:p>
                      <a:pPr algn="l" rtl="0" fontAlgn="ctr"/>
                      <a:r>
                        <a:rPr lang="en-US" sz="1200" u="none" strike="noStrike" dirty="0">
                          <a:effectLst/>
                        </a:rPr>
                        <a:t>WAVEMCO-TSS&amp;TP</a:t>
                      </a:r>
                      <a:endParaRPr lang="en-US" sz="12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a:effectLst/>
                        </a:rPr>
                        <a:t>Test Suite Structure and Test Purposes for Multi Channel Operation</a:t>
                      </a:r>
                      <a:endParaRPr lang="en-US" sz="1000" b="0" i="0" u="none" strike="noStrike">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a:effectLst/>
                        </a:rPr>
                        <a:t>Unpublished</a:t>
                      </a:r>
                      <a:endParaRPr lang="en-US" sz="10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a:effectLst/>
                        </a:rPr>
                        <a:t>Draft document is prepared</a:t>
                      </a:r>
                      <a:endParaRPr lang="en-US" sz="1000" b="0" i="0" u="none" strike="noStrike" dirty="0">
                        <a:solidFill>
                          <a:srgbClr val="000000"/>
                        </a:solidFill>
                        <a:effectLst/>
                        <a:latin typeface="Calibri" panose="020F0502020204030204" pitchFamily="34" charset="0"/>
                      </a:endParaRPr>
                    </a:p>
                  </a:txBody>
                  <a:tcPr marL="5091" marR="5091" marT="5091" marB="0" anchor="ctr"/>
                </a:tc>
              </a:tr>
              <a:tr h="254554">
                <a:tc>
                  <a:txBody>
                    <a:bodyPr/>
                    <a:lstStyle/>
                    <a:p>
                      <a:pPr algn="l" rtl="0" fontAlgn="ctr"/>
                      <a:r>
                        <a:rPr lang="en-US" sz="1200" u="none" strike="noStrike" dirty="0">
                          <a:effectLst/>
                        </a:rPr>
                        <a:t>WAVENS-TSS&amp;TP </a:t>
                      </a:r>
                      <a:endParaRPr lang="en-US" sz="12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a:effectLst/>
                        </a:rPr>
                        <a:t>Test Suite Structure and Test Purposes for Network Services</a:t>
                      </a:r>
                      <a:endParaRPr lang="en-US" sz="1000" b="0" i="0" u="none" strike="noStrike">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a:effectLst/>
                        </a:rPr>
                        <a:t>Unpublished</a:t>
                      </a:r>
                      <a:endParaRPr lang="en-US" sz="10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smtClean="0">
                          <a:effectLst/>
                        </a:rPr>
                        <a:t>Draft document is prepared</a:t>
                      </a:r>
                      <a:endParaRPr lang="en-US" sz="1000" b="0" i="0" u="none" strike="noStrike" dirty="0">
                        <a:solidFill>
                          <a:srgbClr val="000000"/>
                        </a:solidFill>
                        <a:effectLst/>
                        <a:latin typeface="Calibri" panose="020F0502020204030204" pitchFamily="34" charset="0"/>
                      </a:endParaRPr>
                    </a:p>
                  </a:txBody>
                  <a:tcPr marL="5091" marR="5091" marT="5091" marB="0" anchor="ctr"/>
                </a:tc>
              </a:tr>
              <a:tr h="254554">
                <a:tc>
                  <a:txBody>
                    <a:bodyPr/>
                    <a:lstStyle/>
                    <a:p>
                      <a:pPr algn="l" rtl="0" fontAlgn="ctr"/>
                      <a:r>
                        <a:rPr lang="en-US" sz="1200" u="none" strike="noStrike" dirty="0">
                          <a:effectLst/>
                        </a:rPr>
                        <a:t>WAVESEC-TSS&amp;TP</a:t>
                      </a:r>
                      <a:endParaRPr lang="en-US" sz="12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a:effectLst/>
                        </a:rPr>
                        <a:t>Test Suite Structure and Test Purposes for Security Services</a:t>
                      </a:r>
                      <a:endParaRPr lang="en-US" sz="1000" b="0" i="0" u="none" strike="noStrike">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a:effectLst/>
                        </a:rPr>
                        <a:t>Unpublished</a:t>
                      </a:r>
                      <a:endParaRPr lang="en-US" sz="10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a:effectLst/>
                        </a:rPr>
                        <a:t>Draft document is prepared</a:t>
                      </a:r>
                      <a:endParaRPr lang="en-US" sz="1000" b="0" i="0" u="none" strike="noStrike" dirty="0">
                        <a:solidFill>
                          <a:srgbClr val="000000"/>
                        </a:solidFill>
                        <a:effectLst/>
                        <a:latin typeface="Calibri" panose="020F0502020204030204" pitchFamily="34" charset="0"/>
                      </a:endParaRPr>
                    </a:p>
                  </a:txBody>
                  <a:tcPr marL="5091" marR="5091" marT="5091" marB="0" anchor="ctr"/>
                </a:tc>
              </a:tr>
              <a:tr h="254554">
                <a:tc>
                  <a:txBody>
                    <a:bodyPr/>
                    <a:lstStyle/>
                    <a:p>
                      <a:pPr algn="l" rtl="0" fontAlgn="ctr"/>
                      <a:r>
                        <a:rPr lang="en-US" sz="1200" u="none" strike="noStrike" dirty="0">
                          <a:effectLst/>
                        </a:rPr>
                        <a:t>J2945.1-TSS&amp;TP</a:t>
                      </a:r>
                      <a:endParaRPr lang="en-US" sz="12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a:effectLst/>
                        </a:rPr>
                        <a:t>Test Suite Structure and Test Purposes for J2945.1</a:t>
                      </a:r>
                      <a:endParaRPr lang="en-US" sz="1000" b="0" i="0" u="none" strike="noStrike">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a:effectLst/>
                        </a:rPr>
                        <a:t>Unpublished</a:t>
                      </a:r>
                      <a:endParaRPr lang="en-US" sz="10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a:effectLst/>
                        </a:rPr>
                        <a:t>Draft document is prepared</a:t>
                      </a:r>
                      <a:endParaRPr lang="en-US" sz="1000" b="0" i="0" u="none" strike="noStrike" dirty="0">
                        <a:solidFill>
                          <a:srgbClr val="000000"/>
                        </a:solidFill>
                        <a:effectLst/>
                        <a:latin typeface="Calibri" panose="020F0502020204030204" pitchFamily="34" charset="0"/>
                      </a:endParaRPr>
                    </a:p>
                  </a:txBody>
                  <a:tcPr marL="5091" marR="5091" marT="5091" marB="0" anchor="ctr"/>
                </a:tc>
              </a:tr>
              <a:tr h="254554">
                <a:tc>
                  <a:txBody>
                    <a:bodyPr/>
                    <a:lstStyle/>
                    <a:p>
                      <a:pPr algn="l" rtl="0" fontAlgn="ctr"/>
                      <a:r>
                        <a:rPr lang="en-US" sz="1200" u="none" strike="noStrike" dirty="0">
                          <a:effectLst/>
                        </a:rPr>
                        <a:t>SPAT-TSS&amp;TP</a:t>
                      </a:r>
                      <a:br>
                        <a:rPr lang="en-US" sz="1200" u="none" strike="noStrike" dirty="0">
                          <a:effectLst/>
                        </a:rPr>
                      </a:br>
                      <a:r>
                        <a:rPr lang="en-US" sz="1200" u="none" strike="noStrike" dirty="0">
                          <a:effectLst/>
                        </a:rPr>
                        <a:t>MAP-TSS&amp;TP</a:t>
                      </a:r>
                      <a:endParaRPr lang="en-US" sz="12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a:effectLst/>
                        </a:rPr>
                        <a:t>Test Suite Structure and Test Purposes for SPAT/MAP</a:t>
                      </a:r>
                      <a:endParaRPr lang="en-US" sz="1000" b="0" i="0" u="none" strike="noStrike">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a:effectLst/>
                        </a:rPr>
                        <a:t>Unpublished</a:t>
                      </a:r>
                      <a:endParaRPr lang="en-US" sz="10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a:effectLst/>
                        </a:rPr>
                        <a:t>Draft document is prepared</a:t>
                      </a:r>
                      <a:endParaRPr lang="en-US" sz="1000" b="0" i="0" u="none" strike="noStrike" dirty="0">
                        <a:solidFill>
                          <a:srgbClr val="000000"/>
                        </a:solidFill>
                        <a:effectLst/>
                        <a:latin typeface="Calibri" panose="020F0502020204030204" pitchFamily="34" charset="0"/>
                      </a:endParaRPr>
                    </a:p>
                  </a:txBody>
                  <a:tcPr marL="5091" marR="5091" marT="5091" marB="0" anchor="ctr"/>
                </a:tc>
              </a:tr>
              <a:tr h="254554">
                <a:tc>
                  <a:txBody>
                    <a:bodyPr/>
                    <a:lstStyle/>
                    <a:p>
                      <a:pPr algn="l" rtl="0" fontAlgn="ctr"/>
                      <a:r>
                        <a:rPr lang="en-US" sz="1200" u="none" strike="noStrike" dirty="0">
                          <a:effectLst/>
                        </a:rPr>
                        <a:t>TIM-TSS&amp;TP</a:t>
                      </a:r>
                      <a:endParaRPr lang="en-US" sz="1200" b="0" i="0" u="none" strike="noStrike" dirty="0">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a:effectLst/>
                        </a:rPr>
                        <a:t>Test Suite Structure and Test Purposes for TIM</a:t>
                      </a:r>
                      <a:endParaRPr lang="en-US" sz="1000" b="0" i="0" u="none" strike="noStrike">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a:effectLst/>
                        </a:rPr>
                        <a:t>Unpublished</a:t>
                      </a:r>
                      <a:endParaRPr lang="en-US" sz="1000" b="0" i="0" u="none" strike="noStrike">
                        <a:solidFill>
                          <a:srgbClr val="000000"/>
                        </a:solidFill>
                        <a:effectLst/>
                        <a:latin typeface="Calibri" panose="020F0502020204030204" pitchFamily="34" charset="0"/>
                      </a:endParaRPr>
                    </a:p>
                  </a:txBody>
                  <a:tcPr marL="5091" marR="5091" marT="5091" marB="0" anchor="ctr"/>
                </a:tc>
                <a:tc>
                  <a:txBody>
                    <a:bodyPr/>
                    <a:lstStyle/>
                    <a:p>
                      <a:pPr algn="l" rtl="0" fontAlgn="ctr"/>
                      <a:r>
                        <a:rPr lang="en-US" sz="1000" u="none" strike="noStrike" dirty="0">
                          <a:effectLst/>
                        </a:rPr>
                        <a:t>Draft document is prepared</a:t>
                      </a:r>
                      <a:endParaRPr lang="en-US" sz="1000" b="0" i="0" u="none" strike="noStrike" dirty="0">
                        <a:solidFill>
                          <a:srgbClr val="000000"/>
                        </a:solidFill>
                        <a:effectLst/>
                        <a:latin typeface="Calibri" panose="020F0502020204030204" pitchFamily="34" charset="0"/>
                      </a:endParaRPr>
                    </a:p>
                  </a:txBody>
                  <a:tcPr marL="5091" marR="5091" marT="5091" marB="0" anchor="ctr"/>
                </a:tc>
              </a:tr>
            </a:tbl>
          </a:graphicData>
        </a:graphic>
      </p:graphicFrame>
    </p:spTree>
    <p:extLst>
      <p:ext uri="{BB962C8B-B14F-4D97-AF65-F5344CB8AC3E}">
        <p14:creationId xmlns:p14="http://schemas.microsoft.com/office/powerpoint/2010/main" val="3941757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kern="1200" spc="-4" dirty="0">
                <a:solidFill>
                  <a:srgbClr val="29527B"/>
                </a:solidFill>
                <a:latin typeface="Arial"/>
                <a:ea typeface="ＭＳ Ｐゴシック" pitchFamily="84" charset="-128"/>
                <a:cs typeface="Arial"/>
              </a:rPr>
              <a:t>Other Specifications</a:t>
            </a:r>
          </a:p>
        </p:txBody>
      </p:sp>
      <p:graphicFrame>
        <p:nvGraphicFramePr>
          <p:cNvPr id="4" name="Table 3"/>
          <p:cNvGraphicFramePr>
            <a:graphicFrameLocks noGrp="1"/>
          </p:cNvGraphicFramePr>
          <p:nvPr>
            <p:extLst>
              <p:ext uri="{D42A27DB-BD31-4B8C-83A1-F6EECF244321}">
                <p14:modId xmlns:p14="http://schemas.microsoft.com/office/powerpoint/2010/main" val="1801502586"/>
              </p:ext>
            </p:extLst>
          </p:nvPr>
        </p:nvGraphicFramePr>
        <p:xfrm>
          <a:off x="457201" y="1143000"/>
          <a:ext cx="8229599" cy="828460"/>
        </p:xfrm>
        <a:graphic>
          <a:graphicData uri="http://schemas.openxmlformats.org/drawingml/2006/table">
            <a:tbl>
              <a:tblPr firstRow="1" bandRow="1">
                <a:tableStyleId>{21E4AEA4-8DFA-4A89-87EB-49C32662AFE0}</a:tableStyleId>
              </a:tblPr>
              <a:tblGrid>
                <a:gridCol w="898934"/>
                <a:gridCol w="3368265"/>
                <a:gridCol w="1139939"/>
                <a:gridCol w="2822461"/>
              </a:tblGrid>
              <a:tr h="365459">
                <a:tc>
                  <a:txBody>
                    <a:bodyPr/>
                    <a:lstStyle/>
                    <a:p>
                      <a:pPr algn="l" rtl="0" fontAlgn="ctr"/>
                      <a:r>
                        <a:rPr lang="en-US" sz="1100" u="none" strike="noStrike" dirty="0">
                          <a:effectLst/>
                        </a:rPr>
                        <a:t>Information Flow</a:t>
                      </a:r>
                      <a:endParaRPr lang="en-US" sz="1100" b="1" i="0" u="none" strike="noStrike" dirty="0">
                        <a:solidFill>
                          <a:srgbClr val="FFFFFF"/>
                        </a:solidFill>
                        <a:effectLst/>
                        <a:latin typeface="Calibri" panose="020F0502020204030204" pitchFamily="34" charset="0"/>
                      </a:endParaRPr>
                    </a:p>
                  </a:txBody>
                  <a:tcPr marL="5801" marR="5801" marT="5801" marB="0" anchor="ctr"/>
                </a:tc>
                <a:tc>
                  <a:txBody>
                    <a:bodyPr/>
                    <a:lstStyle/>
                    <a:p>
                      <a:pPr algn="ctr" rtl="0" fontAlgn="ctr"/>
                      <a:r>
                        <a:rPr lang="en-US" sz="1100" u="none" strike="noStrike" dirty="0">
                          <a:effectLst/>
                        </a:rPr>
                        <a:t>Title / Scope </a:t>
                      </a:r>
                      <a:endParaRPr lang="en-US" sz="1100" b="1" i="0" u="none" strike="noStrike" dirty="0">
                        <a:solidFill>
                          <a:srgbClr val="FFFFFF"/>
                        </a:solidFill>
                        <a:effectLst/>
                        <a:latin typeface="Calibri" panose="020F0502020204030204" pitchFamily="34" charset="0"/>
                      </a:endParaRPr>
                    </a:p>
                  </a:txBody>
                  <a:tcPr marL="5801" marR="5801" marT="5801" marB="0" anchor="ctr"/>
                </a:tc>
                <a:tc>
                  <a:txBody>
                    <a:bodyPr/>
                    <a:lstStyle/>
                    <a:p>
                      <a:pPr algn="l" rtl="0" fontAlgn="ctr"/>
                      <a:r>
                        <a:rPr lang="en-US" sz="1100" u="none" strike="noStrike">
                          <a:effectLst/>
                        </a:rPr>
                        <a:t>Location</a:t>
                      </a:r>
                      <a:endParaRPr lang="en-US" sz="1100" b="1" i="0" u="none" strike="noStrike">
                        <a:solidFill>
                          <a:srgbClr val="FFFFFF"/>
                        </a:solidFill>
                        <a:effectLst/>
                        <a:latin typeface="Calibri" panose="020F0502020204030204" pitchFamily="34" charset="0"/>
                      </a:endParaRPr>
                    </a:p>
                  </a:txBody>
                  <a:tcPr marL="5801" marR="5801" marT="5801" marB="0" anchor="ctr"/>
                </a:tc>
                <a:tc>
                  <a:txBody>
                    <a:bodyPr/>
                    <a:lstStyle/>
                    <a:p>
                      <a:pPr algn="l" rtl="0" fontAlgn="ctr"/>
                      <a:r>
                        <a:rPr lang="en-US" sz="1100" u="none" strike="noStrike">
                          <a:effectLst/>
                        </a:rPr>
                        <a:t>Current status</a:t>
                      </a:r>
                      <a:endParaRPr lang="en-US" sz="1100" b="1" i="0" u="none" strike="noStrike">
                        <a:solidFill>
                          <a:srgbClr val="FFFFFF"/>
                        </a:solidFill>
                        <a:effectLst/>
                        <a:latin typeface="Calibri" panose="020F0502020204030204" pitchFamily="34" charset="0"/>
                      </a:endParaRPr>
                    </a:p>
                  </a:txBody>
                  <a:tcPr marL="5801" marR="5801" marT="5801" marB="0" anchor="ctr"/>
                </a:tc>
              </a:tr>
              <a:tr h="440871">
                <a:tc>
                  <a:txBody>
                    <a:bodyPr/>
                    <a:lstStyle/>
                    <a:p>
                      <a:pPr algn="l" rtl="0" fontAlgn="ctr"/>
                      <a:r>
                        <a:rPr lang="en-US" sz="1200" u="none" strike="noStrike" dirty="0">
                          <a:effectLst/>
                        </a:rPr>
                        <a:t>SCMS interface</a:t>
                      </a:r>
                      <a:endParaRPr lang="en-US" sz="12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u="none" strike="noStrike" dirty="0">
                          <a:effectLst/>
                        </a:rPr>
                        <a:t>Protocol and interface messages to request security credentials, security revocation lists and upload misbehavior reports</a:t>
                      </a:r>
                      <a:endParaRPr lang="en-US" sz="1000" b="0" i="0" u="none" strike="noStrike" dirty="0">
                        <a:solidFill>
                          <a:srgbClr val="000000"/>
                        </a:solidFill>
                        <a:effectLst/>
                        <a:latin typeface="Calibri" panose="020F0502020204030204" pitchFamily="34" charset="0"/>
                      </a:endParaRPr>
                    </a:p>
                  </a:txBody>
                  <a:tcPr marL="5801" marR="5801" marT="5801" marB="0" anchor="ctr"/>
                </a:tc>
                <a:tc>
                  <a:txBody>
                    <a:bodyPr/>
                    <a:lstStyle/>
                    <a:p>
                      <a:pPr algn="l" rtl="0" fontAlgn="ctr"/>
                      <a:r>
                        <a:rPr lang="en-US" sz="1000" b="0" i="0" u="none" strike="noStrike" dirty="0" smtClean="0">
                          <a:solidFill>
                            <a:srgbClr val="000000"/>
                          </a:solidFill>
                          <a:effectLst/>
                          <a:latin typeface="Calibri" panose="020F0502020204030204" pitchFamily="34" charset="0"/>
                        </a:rPr>
                        <a:t>Unpublished</a:t>
                      </a:r>
                      <a:endParaRPr lang="en-US" sz="1000" b="0" i="0" u="none" strike="noStrike" dirty="0">
                        <a:solidFill>
                          <a:srgbClr val="000000"/>
                        </a:solidFill>
                        <a:effectLst/>
                        <a:latin typeface="Calibri" panose="020F0502020204030204" pitchFamily="34" charset="0"/>
                      </a:endParaRPr>
                    </a:p>
                  </a:txBody>
                  <a:tcPr marL="5801" marR="5801" marT="5801" marB="0" anchor="ctr"/>
                </a:tc>
                <a:tc>
                  <a:txBody>
                    <a:bodyPr/>
                    <a:lstStyle/>
                    <a:p>
                      <a:pPr marL="0" marR="0" indent="0" algn="l" defTabSz="914354" rtl="0" eaLnBrk="1" fontAlgn="ctr" latinLnBrk="0" hangingPunct="1">
                        <a:lnSpc>
                          <a:spcPct val="100000"/>
                        </a:lnSpc>
                        <a:spcBef>
                          <a:spcPts val="0"/>
                        </a:spcBef>
                        <a:spcAft>
                          <a:spcPts val="0"/>
                        </a:spcAft>
                        <a:buClrTx/>
                        <a:buSzTx/>
                        <a:buFontTx/>
                        <a:buNone/>
                        <a:tabLst/>
                        <a:defRPr/>
                      </a:pPr>
                      <a:r>
                        <a:rPr lang="en-US" sz="1000" u="none" strike="noStrike" dirty="0" smtClean="0">
                          <a:effectLst/>
                        </a:rPr>
                        <a:t>Created by the team implementing the new SCMS.</a:t>
                      </a:r>
                      <a:r>
                        <a:rPr lang="en-US" sz="1000" b="0" i="0" u="none" strike="noStrike" baseline="0" dirty="0" smtClean="0">
                          <a:solidFill>
                            <a:srgbClr val="000000"/>
                          </a:solidFill>
                          <a:effectLst/>
                          <a:latin typeface="Calibri" panose="020F0502020204030204" pitchFamily="34" charset="0"/>
                        </a:rPr>
                        <a:t> </a:t>
                      </a:r>
                      <a:endParaRPr lang="en-US" sz="1000" u="none" strike="noStrike" dirty="0" smtClean="0">
                        <a:effectLst/>
                      </a:endParaRPr>
                    </a:p>
                    <a:p>
                      <a:pPr algn="l" rtl="0" fontAlgn="ctr"/>
                      <a:r>
                        <a:rPr lang="en-US" sz="1000" u="none" strike="noStrike" dirty="0" smtClean="0">
                          <a:effectLst/>
                        </a:rPr>
                        <a:t>Work </a:t>
                      </a:r>
                      <a:r>
                        <a:rPr lang="en-US" sz="1000" u="none" strike="noStrike" dirty="0">
                          <a:effectLst/>
                        </a:rPr>
                        <a:t>in progress</a:t>
                      </a:r>
                      <a:endParaRPr lang="en-US" sz="1000" b="0" i="0" u="none" strike="noStrike" dirty="0">
                        <a:solidFill>
                          <a:srgbClr val="000000"/>
                        </a:solidFill>
                        <a:effectLst/>
                        <a:latin typeface="Calibri" panose="020F0502020204030204" pitchFamily="34" charset="0"/>
                      </a:endParaRPr>
                    </a:p>
                  </a:txBody>
                  <a:tcPr marL="5801" marR="5801" marT="5801" marB="0" anchor="ctr"/>
                </a:tc>
              </a:tr>
            </a:tbl>
          </a:graphicData>
        </a:graphic>
      </p:graphicFrame>
    </p:spTree>
    <p:extLst>
      <p:ext uri="{BB962C8B-B14F-4D97-AF65-F5344CB8AC3E}">
        <p14:creationId xmlns:p14="http://schemas.microsoft.com/office/powerpoint/2010/main" val="1900827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kern="1200" spc="-4" dirty="0">
                <a:solidFill>
                  <a:srgbClr val="29527B"/>
                </a:solidFill>
                <a:latin typeface="Arial"/>
                <a:ea typeface="ＭＳ Ｐゴシック" pitchFamily="84" charset="-128"/>
                <a:cs typeface="Arial"/>
              </a:rPr>
              <a:t>Goals For Certification</a:t>
            </a:r>
          </a:p>
        </p:txBody>
      </p:sp>
      <p:sp>
        <p:nvSpPr>
          <p:cNvPr id="3" name="Content Placeholder 2"/>
          <p:cNvSpPr>
            <a:spLocks noGrp="1"/>
          </p:cNvSpPr>
          <p:nvPr>
            <p:ph idx="1"/>
          </p:nvPr>
        </p:nvSpPr>
        <p:spPr/>
        <p:txBody>
          <a:bodyPr>
            <a:normAutofit lnSpcReduction="10000"/>
          </a:bodyPr>
          <a:lstStyle/>
          <a:p>
            <a:pPr marL="0" indent="0">
              <a:buNone/>
            </a:pPr>
            <a:r>
              <a:rPr lang="en-US" sz="2800" dirty="0" smtClean="0"/>
              <a:t>Conduct Device Certification to ensure:</a:t>
            </a:r>
          </a:p>
          <a:p>
            <a:pPr lvl="1"/>
            <a:r>
              <a:rPr lang="en-US" sz="2800" dirty="0" smtClean="0"/>
              <a:t>Conformance to the message protocols </a:t>
            </a:r>
          </a:p>
          <a:p>
            <a:pPr lvl="2"/>
            <a:r>
              <a:rPr lang="en-US" sz="2400" dirty="0"/>
              <a:t>Ability to transmit &amp; receive messages </a:t>
            </a:r>
            <a:r>
              <a:rPr lang="en-US" sz="2400" dirty="0" smtClean="0"/>
              <a:t>using specific protocols</a:t>
            </a:r>
            <a:endParaRPr lang="en-US" sz="2400" dirty="0"/>
          </a:p>
          <a:p>
            <a:pPr lvl="2"/>
            <a:r>
              <a:rPr lang="en-US" sz="2400" dirty="0"/>
              <a:t>Use message security and security </a:t>
            </a:r>
            <a:r>
              <a:rPr lang="en-US" sz="2400" dirty="0" smtClean="0"/>
              <a:t>credentials</a:t>
            </a:r>
            <a:endParaRPr lang="en-US" sz="2800" dirty="0" smtClean="0"/>
          </a:p>
          <a:p>
            <a:pPr lvl="1"/>
            <a:r>
              <a:rPr lang="en-US" sz="2800" dirty="0" smtClean="0"/>
              <a:t>Conformance to performance requirements</a:t>
            </a:r>
          </a:p>
          <a:p>
            <a:pPr lvl="2"/>
            <a:r>
              <a:rPr lang="en-US" sz="2400" dirty="0" smtClean="0"/>
              <a:t>Use position and timing information</a:t>
            </a:r>
          </a:p>
          <a:p>
            <a:pPr lvl="2"/>
            <a:r>
              <a:rPr lang="en-US" sz="2400" dirty="0" smtClean="0"/>
              <a:t>Radio behavior characterization</a:t>
            </a:r>
          </a:p>
          <a:p>
            <a:pPr lvl="1"/>
            <a:r>
              <a:rPr lang="en-US" sz="2800" b="1" i="1" dirty="0" smtClean="0"/>
              <a:t>Device </a:t>
            </a:r>
            <a:r>
              <a:rPr lang="en-US" sz="2800" b="1" i="1" dirty="0"/>
              <a:t>interoperability regarding selected </a:t>
            </a:r>
            <a:r>
              <a:rPr lang="en-US" sz="2800" b="1" i="1" dirty="0" smtClean="0"/>
              <a:t>information </a:t>
            </a:r>
            <a:r>
              <a:rPr lang="en-US" sz="2800" b="1" i="1" dirty="0"/>
              <a:t>flows</a:t>
            </a:r>
          </a:p>
          <a:p>
            <a:endParaRPr lang="en-US" sz="3200" dirty="0"/>
          </a:p>
        </p:txBody>
      </p:sp>
    </p:spTree>
    <p:extLst>
      <p:ext uri="{BB962C8B-B14F-4D97-AF65-F5344CB8AC3E}">
        <p14:creationId xmlns:p14="http://schemas.microsoft.com/office/powerpoint/2010/main" val="3255091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kern="1200" spc="-4" dirty="0">
                <a:solidFill>
                  <a:srgbClr val="29527B"/>
                </a:solidFill>
                <a:latin typeface="Arial"/>
                <a:ea typeface="ＭＳ Ｐゴシック" pitchFamily="84" charset="-128"/>
                <a:cs typeface="Arial"/>
              </a:rPr>
              <a:t>How CV Pilots can use Certification Services</a:t>
            </a:r>
          </a:p>
        </p:txBody>
      </p:sp>
      <p:sp>
        <p:nvSpPr>
          <p:cNvPr id="3" name="Content Placeholder 2"/>
          <p:cNvSpPr>
            <a:spLocks noGrp="1"/>
          </p:cNvSpPr>
          <p:nvPr>
            <p:ph idx="1"/>
          </p:nvPr>
        </p:nvSpPr>
        <p:spPr>
          <a:xfrm>
            <a:off x="457200" y="1143000"/>
            <a:ext cx="8534400" cy="4983163"/>
          </a:xfrm>
        </p:spPr>
        <p:txBody>
          <a:bodyPr>
            <a:noAutofit/>
          </a:bodyPr>
          <a:lstStyle/>
          <a:p>
            <a:pPr marL="457200" indent="-457200">
              <a:buFont typeface="+mj-lt"/>
              <a:buAutoNum type="arabicPeriod"/>
            </a:pPr>
            <a:r>
              <a:rPr lang="en-US" sz="2200" dirty="0" smtClean="0"/>
              <a:t>A </a:t>
            </a:r>
            <a:r>
              <a:rPr lang="en-US" sz="2200" b="1" dirty="0" smtClean="0"/>
              <a:t>Site Operator</a:t>
            </a:r>
            <a:r>
              <a:rPr lang="en-US" sz="2200" dirty="0" smtClean="0"/>
              <a:t> requests the </a:t>
            </a:r>
            <a:r>
              <a:rPr lang="en-US" sz="2200" b="1" dirty="0" smtClean="0"/>
              <a:t>Certification Operating Council (COC) </a:t>
            </a:r>
            <a:r>
              <a:rPr lang="en-US" sz="2200" dirty="0" smtClean="0"/>
              <a:t>to develop certification testing based on the </a:t>
            </a:r>
            <a:r>
              <a:rPr lang="en-US" sz="2200" b="1" dirty="0" smtClean="0"/>
              <a:t>Device Requirements</a:t>
            </a:r>
          </a:p>
          <a:p>
            <a:pPr marL="457200" indent="-457200">
              <a:buFont typeface="+mj-lt"/>
              <a:buAutoNum type="arabicPeriod"/>
            </a:pPr>
            <a:r>
              <a:rPr lang="en-US" sz="2200" b="1" dirty="0" smtClean="0"/>
              <a:t>COC</a:t>
            </a:r>
            <a:r>
              <a:rPr lang="en-US" sz="2200" dirty="0" smtClean="0"/>
              <a:t> develops </a:t>
            </a:r>
            <a:r>
              <a:rPr lang="en-US" sz="2200" b="1" dirty="0" smtClean="0"/>
              <a:t>Test Specifications </a:t>
            </a:r>
            <a:r>
              <a:rPr lang="en-US" sz="2200" dirty="0" smtClean="0"/>
              <a:t>based on </a:t>
            </a:r>
            <a:r>
              <a:rPr lang="en-US" sz="2200" b="1" dirty="0" smtClean="0"/>
              <a:t>Device Requirements</a:t>
            </a:r>
          </a:p>
          <a:p>
            <a:pPr lvl="1"/>
            <a:r>
              <a:rPr lang="en-US" sz="2200" dirty="0" smtClean="0"/>
              <a:t>COC and the Site Operator agree on certification criteria</a:t>
            </a:r>
          </a:p>
          <a:p>
            <a:pPr marL="457200" indent="-457200">
              <a:buFont typeface="+mj-lt"/>
              <a:buAutoNum type="arabicPeriod"/>
            </a:pPr>
            <a:r>
              <a:rPr lang="en-US" sz="2200" dirty="0" smtClean="0"/>
              <a:t>The </a:t>
            </a:r>
            <a:r>
              <a:rPr lang="en-US" sz="2200" b="1" dirty="0" smtClean="0"/>
              <a:t>Site Operator</a:t>
            </a:r>
            <a:r>
              <a:rPr lang="en-US" sz="2200" dirty="0" smtClean="0"/>
              <a:t> references </a:t>
            </a:r>
            <a:r>
              <a:rPr lang="en-US" sz="2200" b="1" dirty="0" smtClean="0"/>
              <a:t>Test Specification </a:t>
            </a:r>
            <a:r>
              <a:rPr lang="en-US" sz="2200" dirty="0" smtClean="0"/>
              <a:t>in the procurement guidelines to </a:t>
            </a:r>
            <a:r>
              <a:rPr lang="en-US" sz="2200" b="1" dirty="0" smtClean="0"/>
              <a:t>Vendors</a:t>
            </a:r>
          </a:p>
          <a:p>
            <a:pPr marL="457200" indent="-457200">
              <a:buFont typeface="+mj-lt"/>
              <a:buAutoNum type="arabicPeriod"/>
            </a:pPr>
            <a:r>
              <a:rPr lang="en-US" sz="2200" b="1" dirty="0" smtClean="0"/>
              <a:t>Vendors</a:t>
            </a:r>
            <a:r>
              <a:rPr lang="en-US" sz="2200" dirty="0" smtClean="0"/>
              <a:t> submit products to </a:t>
            </a:r>
            <a:r>
              <a:rPr lang="en-US" sz="2200" b="1" dirty="0" smtClean="0"/>
              <a:t>COC</a:t>
            </a:r>
            <a:r>
              <a:rPr lang="en-US" sz="2200" dirty="0" smtClean="0"/>
              <a:t> for the </a:t>
            </a:r>
            <a:r>
              <a:rPr lang="en-US" sz="2200" b="1" dirty="0" smtClean="0"/>
              <a:t>Certification Testing</a:t>
            </a:r>
          </a:p>
          <a:p>
            <a:pPr marL="457200" indent="-457200">
              <a:buFont typeface="+mj-lt"/>
              <a:buAutoNum type="arabicPeriod"/>
            </a:pPr>
            <a:r>
              <a:rPr lang="en-US" sz="2200" b="1" dirty="0" smtClean="0"/>
              <a:t>COC</a:t>
            </a:r>
            <a:r>
              <a:rPr lang="en-US" sz="2200" dirty="0" smtClean="0"/>
              <a:t> conducts device testing per </a:t>
            </a:r>
            <a:r>
              <a:rPr lang="en-US" sz="2200" b="1" dirty="0" smtClean="0"/>
              <a:t>Test Specification</a:t>
            </a:r>
          </a:p>
          <a:p>
            <a:pPr marL="457200" indent="-457200">
              <a:buFont typeface="+mj-lt"/>
              <a:buAutoNum type="arabicPeriod"/>
            </a:pPr>
            <a:r>
              <a:rPr lang="en-US" sz="2200" b="1" dirty="0" smtClean="0"/>
              <a:t>COC</a:t>
            </a:r>
            <a:r>
              <a:rPr lang="en-US" sz="2200" dirty="0" smtClean="0"/>
              <a:t> uses 3</a:t>
            </a:r>
            <a:r>
              <a:rPr lang="en-US" sz="2200" baseline="30000" dirty="0" smtClean="0"/>
              <a:t>rd</a:t>
            </a:r>
            <a:r>
              <a:rPr lang="en-US" sz="2200" dirty="0" smtClean="0"/>
              <a:t> part test results + results from their own certification testing </a:t>
            </a:r>
          </a:p>
          <a:p>
            <a:pPr marL="457200" indent="-457200">
              <a:buFont typeface="+mj-lt"/>
              <a:buAutoNum type="arabicPeriod"/>
            </a:pPr>
            <a:r>
              <a:rPr lang="en-US" sz="2200" b="1" dirty="0" smtClean="0"/>
              <a:t>COC</a:t>
            </a:r>
            <a:r>
              <a:rPr lang="en-US" sz="2200" dirty="0" smtClean="0"/>
              <a:t> issues certification verdict</a:t>
            </a:r>
          </a:p>
          <a:p>
            <a:pPr marL="457200" indent="-457200">
              <a:buFont typeface="+mj-lt"/>
              <a:buAutoNum type="arabicPeriod"/>
            </a:pPr>
            <a:r>
              <a:rPr lang="en-US" sz="2200" b="1" dirty="0" smtClean="0"/>
              <a:t>COC</a:t>
            </a:r>
            <a:r>
              <a:rPr lang="en-US" sz="2200" dirty="0" smtClean="0"/>
              <a:t> issues </a:t>
            </a:r>
            <a:r>
              <a:rPr lang="en-US" sz="2200" b="1" dirty="0" smtClean="0"/>
              <a:t>Certification Mark </a:t>
            </a:r>
            <a:r>
              <a:rPr lang="en-US" sz="2200" dirty="0" smtClean="0"/>
              <a:t>on passing</a:t>
            </a:r>
          </a:p>
          <a:p>
            <a:pPr marL="457200" indent="-457200">
              <a:buFont typeface="+mj-lt"/>
              <a:buAutoNum type="arabicPeriod"/>
            </a:pPr>
            <a:r>
              <a:rPr lang="en-US" sz="2200" b="1" dirty="0" smtClean="0"/>
              <a:t>Site Operator </a:t>
            </a:r>
            <a:r>
              <a:rPr lang="en-US" sz="2200" dirty="0" smtClean="0"/>
              <a:t>buys marked devices</a:t>
            </a:r>
          </a:p>
          <a:p>
            <a:pPr marL="457200" indent="-457200">
              <a:buFont typeface="+mj-lt"/>
              <a:buAutoNum type="arabicPeriod"/>
            </a:pPr>
            <a:endParaRPr lang="en-US" sz="2200" dirty="0"/>
          </a:p>
          <a:p>
            <a:pPr marL="457200" indent="-457200">
              <a:buFont typeface="+mj-lt"/>
              <a:buAutoNum type="arabicPeriod"/>
            </a:pPr>
            <a:endParaRPr lang="en-US" sz="2200"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040" y="5255141"/>
            <a:ext cx="1432560" cy="109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682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kern="1200" spc="-4" dirty="0">
                <a:solidFill>
                  <a:srgbClr val="29527B"/>
                </a:solidFill>
                <a:latin typeface="Arial"/>
                <a:ea typeface="ＭＳ Ｐゴシック" pitchFamily="84" charset="-128"/>
                <a:cs typeface="Arial"/>
              </a:rPr>
              <a:t>Pre-requisites for </a:t>
            </a:r>
            <a:r>
              <a:rPr lang="en-US" sz="2800" kern="1200" spc="-4" dirty="0" smtClean="0">
                <a:solidFill>
                  <a:srgbClr val="29527B"/>
                </a:solidFill>
                <a:latin typeface="Arial"/>
                <a:ea typeface="ＭＳ Ｐゴシック" pitchFamily="84" charset="-128"/>
                <a:cs typeface="Arial"/>
              </a:rPr>
              <a:t>Device Certification</a:t>
            </a:r>
            <a:endParaRPr lang="en-US" sz="2800" kern="1200" spc="-4" dirty="0">
              <a:solidFill>
                <a:srgbClr val="29527B"/>
              </a:solidFill>
              <a:latin typeface="Arial"/>
              <a:ea typeface="ＭＳ Ｐゴシック" pitchFamily="84" charset="-128"/>
              <a:cs typeface="Arial"/>
            </a:endParaRPr>
          </a:p>
        </p:txBody>
      </p:sp>
      <p:sp>
        <p:nvSpPr>
          <p:cNvPr id="3" name="Content Placeholder 2"/>
          <p:cNvSpPr>
            <a:spLocks noGrp="1"/>
          </p:cNvSpPr>
          <p:nvPr>
            <p:ph idx="1"/>
          </p:nvPr>
        </p:nvSpPr>
        <p:spPr>
          <a:xfrm>
            <a:off x="457200" y="4678870"/>
            <a:ext cx="8229600" cy="1252221"/>
          </a:xfrm>
        </p:spPr>
        <p:txBody>
          <a:bodyPr>
            <a:noAutofit/>
          </a:bodyPr>
          <a:lstStyle/>
          <a:p>
            <a:r>
              <a:rPr lang="en-US" sz="2400" dirty="0" smtClean="0"/>
              <a:t>Having defined minimum requirements (i.e. </a:t>
            </a:r>
            <a:r>
              <a:rPr lang="en-US" sz="2400" dirty="0"/>
              <a:t>scope of testing, device </a:t>
            </a:r>
            <a:r>
              <a:rPr lang="en-US" sz="2400" dirty="0" smtClean="0"/>
              <a:t>profiles) and passing criteria (PICS) is required to create test specifications, test methods and test tools.</a:t>
            </a:r>
            <a:endParaRPr lang="en-US" sz="2400" dirty="0"/>
          </a:p>
        </p:txBody>
      </p:sp>
      <p:sp>
        <p:nvSpPr>
          <p:cNvPr id="5" name="Rectangle 4"/>
          <p:cNvSpPr/>
          <p:nvPr/>
        </p:nvSpPr>
        <p:spPr>
          <a:xfrm>
            <a:off x="560070" y="1752600"/>
            <a:ext cx="1600200" cy="762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Requirements</a:t>
            </a:r>
          </a:p>
        </p:txBody>
      </p:sp>
      <p:sp>
        <p:nvSpPr>
          <p:cNvPr id="6" name="Rectangle 5"/>
          <p:cNvSpPr/>
          <p:nvPr/>
        </p:nvSpPr>
        <p:spPr>
          <a:xfrm>
            <a:off x="533400" y="3124200"/>
            <a:ext cx="1626870" cy="762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Test specs</a:t>
            </a:r>
          </a:p>
          <a:p>
            <a:pPr algn="ctr"/>
            <a:r>
              <a:rPr lang="en-US" dirty="0" smtClean="0"/>
              <a:t>Test methods</a:t>
            </a:r>
          </a:p>
          <a:p>
            <a:pPr algn="ctr"/>
            <a:r>
              <a:rPr lang="en-US" dirty="0" smtClean="0"/>
              <a:t>Test tools</a:t>
            </a:r>
            <a:endParaRPr lang="en-US" dirty="0"/>
          </a:p>
        </p:txBody>
      </p:sp>
      <p:sp>
        <p:nvSpPr>
          <p:cNvPr id="8" name="Flowchart: Process 7"/>
          <p:cNvSpPr/>
          <p:nvPr/>
        </p:nvSpPr>
        <p:spPr>
          <a:xfrm>
            <a:off x="3009900" y="3098482"/>
            <a:ext cx="1295400" cy="803910"/>
          </a:xfrm>
          <a:prstGeom prst="flowChart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Testing</a:t>
            </a:r>
            <a:endParaRPr lang="en-US" dirty="0"/>
          </a:p>
        </p:txBody>
      </p:sp>
      <p:sp>
        <p:nvSpPr>
          <p:cNvPr id="9" name="Flowchart: Process 8"/>
          <p:cNvSpPr/>
          <p:nvPr/>
        </p:nvSpPr>
        <p:spPr>
          <a:xfrm>
            <a:off x="3009900" y="1752600"/>
            <a:ext cx="1219200" cy="762000"/>
          </a:xfrm>
          <a:prstGeom prst="flowChart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Passing</a:t>
            </a:r>
          </a:p>
          <a:p>
            <a:pPr algn="ctr"/>
            <a:r>
              <a:rPr lang="en-US" dirty="0"/>
              <a:t>c</a:t>
            </a:r>
            <a:r>
              <a:rPr lang="en-US" dirty="0" smtClean="0"/>
              <a:t>riteria</a:t>
            </a:r>
          </a:p>
        </p:txBody>
      </p:sp>
      <p:sp>
        <p:nvSpPr>
          <p:cNvPr id="10" name="Rectangle 9"/>
          <p:cNvSpPr/>
          <p:nvPr/>
        </p:nvSpPr>
        <p:spPr>
          <a:xfrm>
            <a:off x="7268944" y="3124200"/>
            <a:ext cx="1570256" cy="762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Certificate of</a:t>
            </a:r>
            <a:endParaRPr lang="en-US" dirty="0"/>
          </a:p>
          <a:p>
            <a:pPr algn="ctr"/>
            <a:r>
              <a:rPr lang="en-US" dirty="0" smtClean="0"/>
              <a:t>compliance</a:t>
            </a:r>
          </a:p>
          <a:p>
            <a:pPr algn="ctr"/>
            <a:r>
              <a:rPr lang="en-US" dirty="0" smtClean="0"/>
              <a:t>awarded</a:t>
            </a:r>
            <a:endParaRPr lang="en-US" dirty="0"/>
          </a:p>
        </p:txBody>
      </p:sp>
      <p:cxnSp>
        <p:nvCxnSpPr>
          <p:cNvPr id="12" name="Straight Arrow Connector 11"/>
          <p:cNvCxnSpPr>
            <a:stCxn id="5" idx="3"/>
            <a:endCxn id="9" idx="1"/>
          </p:cNvCxnSpPr>
          <p:nvPr/>
        </p:nvCxnSpPr>
        <p:spPr>
          <a:xfrm>
            <a:off x="2160270" y="2133600"/>
            <a:ext cx="849630" cy="0"/>
          </a:xfrm>
          <a:prstGeom prst="straightConnector1">
            <a:avLst/>
          </a:prstGeom>
          <a:ln>
            <a:tailEnd type="triangle"/>
          </a:ln>
        </p:spPr>
        <p:style>
          <a:lnRef idx="1">
            <a:schemeClr val="accent2"/>
          </a:lnRef>
          <a:fillRef idx="3">
            <a:schemeClr val="accent2"/>
          </a:fillRef>
          <a:effectRef idx="2">
            <a:schemeClr val="accent2"/>
          </a:effectRef>
          <a:fontRef idx="minor">
            <a:schemeClr val="lt1"/>
          </a:fontRef>
        </p:style>
      </p:cxnSp>
      <p:cxnSp>
        <p:nvCxnSpPr>
          <p:cNvPr id="14" name="Straight Arrow Connector 13"/>
          <p:cNvCxnSpPr>
            <a:stCxn id="5" idx="2"/>
            <a:endCxn id="6" idx="0"/>
          </p:cNvCxnSpPr>
          <p:nvPr/>
        </p:nvCxnSpPr>
        <p:spPr>
          <a:xfrm flipH="1">
            <a:off x="1346835" y="2514600"/>
            <a:ext cx="13335" cy="609600"/>
          </a:xfrm>
          <a:prstGeom prst="straightConnector1">
            <a:avLst/>
          </a:prstGeom>
          <a:ln>
            <a:tailEnd type="triangle"/>
          </a:ln>
        </p:spPr>
        <p:style>
          <a:lnRef idx="1">
            <a:schemeClr val="accent2"/>
          </a:lnRef>
          <a:fillRef idx="3">
            <a:schemeClr val="accent2"/>
          </a:fillRef>
          <a:effectRef idx="2">
            <a:schemeClr val="accent2"/>
          </a:effectRef>
          <a:fontRef idx="minor">
            <a:schemeClr val="lt1"/>
          </a:fontRef>
        </p:style>
      </p:cxnSp>
      <p:cxnSp>
        <p:nvCxnSpPr>
          <p:cNvPr id="16" name="Straight Arrow Connector 15"/>
          <p:cNvCxnSpPr>
            <a:stCxn id="6" idx="3"/>
            <a:endCxn id="8" idx="1"/>
          </p:cNvCxnSpPr>
          <p:nvPr/>
        </p:nvCxnSpPr>
        <p:spPr>
          <a:xfrm flipV="1">
            <a:off x="2160270" y="3500437"/>
            <a:ext cx="849630" cy="4763"/>
          </a:xfrm>
          <a:prstGeom prst="straightConnector1">
            <a:avLst/>
          </a:prstGeom>
          <a:ln>
            <a:tailEnd type="triangle"/>
          </a:ln>
        </p:spPr>
        <p:style>
          <a:lnRef idx="1">
            <a:schemeClr val="accent2"/>
          </a:lnRef>
          <a:fillRef idx="3">
            <a:schemeClr val="accent2"/>
          </a:fillRef>
          <a:effectRef idx="2">
            <a:schemeClr val="accent2"/>
          </a:effectRef>
          <a:fontRef idx="minor">
            <a:schemeClr val="lt1"/>
          </a:fontRef>
        </p:style>
      </p:cxnSp>
      <p:cxnSp>
        <p:nvCxnSpPr>
          <p:cNvPr id="22" name="Straight Arrow Connector 21"/>
          <p:cNvCxnSpPr>
            <a:stCxn id="8" idx="3"/>
            <a:endCxn id="29" idx="3"/>
          </p:cNvCxnSpPr>
          <p:nvPr/>
        </p:nvCxnSpPr>
        <p:spPr>
          <a:xfrm flipV="1">
            <a:off x="4305300" y="3498532"/>
            <a:ext cx="723900" cy="1905"/>
          </a:xfrm>
          <a:prstGeom prst="straightConnector1">
            <a:avLst/>
          </a:prstGeom>
          <a:ln>
            <a:tailEnd type="triangle"/>
          </a:ln>
        </p:spPr>
        <p:style>
          <a:lnRef idx="1">
            <a:schemeClr val="accent2"/>
          </a:lnRef>
          <a:fillRef idx="3">
            <a:schemeClr val="accent2"/>
          </a:fillRef>
          <a:effectRef idx="2">
            <a:schemeClr val="accent2"/>
          </a:effectRef>
          <a:fontRef idx="minor">
            <a:schemeClr val="lt1"/>
          </a:fontRef>
        </p:style>
      </p:cxnSp>
      <p:cxnSp>
        <p:nvCxnSpPr>
          <p:cNvPr id="25" name="Elbow Connector 24"/>
          <p:cNvCxnSpPr>
            <a:stCxn id="9" idx="2"/>
            <a:endCxn id="6" idx="0"/>
          </p:cNvCxnSpPr>
          <p:nvPr/>
        </p:nvCxnSpPr>
        <p:spPr>
          <a:xfrm rot="5400000">
            <a:off x="2178368" y="1683068"/>
            <a:ext cx="609600" cy="2272665"/>
          </a:xfrm>
          <a:prstGeom prst="bentConnector3">
            <a:avLst/>
          </a:prstGeom>
          <a:ln>
            <a:tailEnd type="triangle"/>
          </a:ln>
        </p:spPr>
        <p:style>
          <a:lnRef idx="1">
            <a:schemeClr val="accent2"/>
          </a:lnRef>
          <a:fillRef idx="3">
            <a:schemeClr val="accent2"/>
          </a:fillRef>
          <a:effectRef idx="2">
            <a:schemeClr val="accent2"/>
          </a:effectRef>
          <a:fontRef idx="minor">
            <a:schemeClr val="lt1"/>
          </a:fontRef>
        </p:style>
      </p:cxnSp>
      <p:sp>
        <p:nvSpPr>
          <p:cNvPr id="29" name="Hexagon 28"/>
          <p:cNvSpPr/>
          <p:nvPr/>
        </p:nvSpPr>
        <p:spPr>
          <a:xfrm>
            <a:off x="5029200" y="2927032"/>
            <a:ext cx="1676400" cy="1143000"/>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Device </a:t>
            </a:r>
            <a:r>
              <a:rPr lang="en-US" dirty="0" smtClean="0"/>
              <a:t>met passing criteria?</a:t>
            </a:r>
            <a:endParaRPr lang="en-US" dirty="0"/>
          </a:p>
        </p:txBody>
      </p:sp>
      <p:cxnSp>
        <p:nvCxnSpPr>
          <p:cNvPr id="31" name="Elbow Connector 30"/>
          <p:cNvCxnSpPr>
            <a:stCxn id="29" idx="2"/>
            <a:endCxn id="8" idx="2"/>
          </p:cNvCxnSpPr>
          <p:nvPr/>
        </p:nvCxnSpPr>
        <p:spPr>
          <a:xfrm rot="5400000" flipH="1">
            <a:off x="4402455" y="3157537"/>
            <a:ext cx="167640" cy="1657350"/>
          </a:xfrm>
          <a:prstGeom prst="bentConnector3">
            <a:avLst>
              <a:gd name="adj1" fmla="val -136364"/>
            </a:avLst>
          </a:prstGeom>
          <a:ln>
            <a:tailEnd type="triangle"/>
          </a:ln>
        </p:spPr>
        <p:style>
          <a:lnRef idx="1">
            <a:schemeClr val="accent2"/>
          </a:lnRef>
          <a:fillRef idx="3">
            <a:schemeClr val="accent2"/>
          </a:fillRef>
          <a:effectRef idx="2">
            <a:schemeClr val="accent2"/>
          </a:effectRef>
          <a:fontRef idx="minor">
            <a:schemeClr val="lt1"/>
          </a:fontRef>
        </p:style>
      </p:cxnSp>
      <p:sp>
        <p:nvSpPr>
          <p:cNvPr id="32" name="TextBox 31"/>
          <p:cNvSpPr txBox="1"/>
          <p:nvPr/>
        </p:nvSpPr>
        <p:spPr>
          <a:xfrm>
            <a:off x="4572000" y="3962400"/>
            <a:ext cx="455574" cy="369332"/>
          </a:xfrm>
          <a:prstGeom prst="rect">
            <a:avLst/>
          </a:prstGeom>
          <a:noFill/>
        </p:spPr>
        <p:txBody>
          <a:bodyPr wrap="none" rtlCol="0">
            <a:spAutoFit/>
          </a:bodyPr>
          <a:lstStyle/>
          <a:p>
            <a:r>
              <a:rPr lang="en-US" dirty="0" smtClean="0"/>
              <a:t>No</a:t>
            </a:r>
            <a:endParaRPr lang="en-US" dirty="0"/>
          </a:p>
        </p:txBody>
      </p:sp>
      <p:cxnSp>
        <p:nvCxnSpPr>
          <p:cNvPr id="34" name="Elbow Connector 33"/>
          <p:cNvCxnSpPr>
            <a:stCxn id="29" idx="0"/>
            <a:endCxn id="10" idx="1"/>
          </p:cNvCxnSpPr>
          <p:nvPr/>
        </p:nvCxnSpPr>
        <p:spPr>
          <a:xfrm>
            <a:off x="6705600" y="3498532"/>
            <a:ext cx="563344" cy="6668"/>
          </a:xfrm>
          <a:prstGeom prst="bentConnector3">
            <a:avLst>
              <a:gd name="adj1" fmla="val 50000"/>
            </a:avLst>
          </a:prstGeom>
          <a:ln>
            <a:tailEnd type="triangle"/>
          </a:ln>
        </p:spPr>
        <p:style>
          <a:lnRef idx="1">
            <a:schemeClr val="accent2"/>
          </a:lnRef>
          <a:fillRef idx="3">
            <a:schemeClr val="accent2"/>
          </a:fillRef>
          <a:effectRef idx="2">
            <a:schemeClr val="accent2"/>
          </a:effectRef>
          <a:fontRef idx="minor">
            <a:schemeClr val="lt1"/>
          </a:fontRef>
        </p:style>
      </p:cxnSp>
      <p:sp>
        <p:nvSpPr>
          <p:cNvPr id="44" name="TextBox 43"/>
          <p:cNvSpPr txBox="1"/>
          <p:nvPr/>
        </p:nvSpPr>
        <p:spPr>
          <a:xfrm>
            <a:off x="6783426" y="3124200"/>
            <a:ext cx="485518" cy="369332"/>
          </a:xfrm>
          <a:prstGeom prst="rect">
            <a:avLst/>
          </a:prstGeom>
          <a:noFill/>
        </p:spPr>
        <p:txBody>
          <a:bodyPr wrap="none" rtlCol="0">
            <a:spAutoFit/>
          </a:bodyPr>
          <a:lstStyle/>
          <a:p>
            <a:r>
              <a:rPr lang="en-US" dirty="0" smtClean="0"/>
              <a:t>Yes</a:t>
            </a:r>
            <a:endParaRPr lang="en-US" dirty="0"/>
          </a:p>
        </p:txBody>
      </p:sp>
    </p:spTree>
    <p:extLst>
      <p:ext uri="{BB962C8B-B14F-4D97-AF65-F5344CB8AC3E}">
        <p14:creationId xmlns:p14="http://schemas.microsoft.com/office/powerpoint/2010/main" val="1712772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kern="1200" spc="-4" dirty="0">
                <a:solidFill>
                  <a:srgbClr val="29527B"/>
                </a:solidFill>
                <a:latin typeface="Arial"/>
                <a:ea typeface="ＭＳ Ｐゴシック" pitchFamily="84" charset="-128"/>
                <a:cs typeface="Arial"/>
              </a:rPr>
              <a:t>What to expect from a certification service:</a:t>
            </a:r>
          </a:p>
        </p:txBody>
      </p:sp>
      <p:sp>
        <p:nvSpPr>
          <p:cNvPr id="5" name="Content Placeholder 4"/>
          <p:cNvSpPr>
            <a:spLocks noGrp="1"/>
          </p:cNvSpPr>
          <p:nvPr>
            <p:ph idx="1"/>
          </p:nvPr>
        </p:nvSpPr>
        <p:spPr>
          <a:xfrm>
            <a:off x="368968" y="1155032"/>
            <a:ext cx="4050632" cy="4849211"/>
          </a:xfrm>
        </p:spPr>
        <p:txBody>
          <a:bodyPr>
            <a:normAutofit/>
          </a:bodyPr>
          <a:lstStyle/>
          <a:p>
            <a:pPr marL="173728" indent="0">
              <a:buNone/>
            </a:pPr>
            <a:r>
              <a:rPr lang="en-US" sz="2000" b="1" dirty="0" smtClean="0"/>
              <a:t>In scope</a:t>
            </a:r>
          </a:p>
          <a:p>
            <a:pPr lvl="1"/>
            <a:r>
              <a:rPr lang="en-US" sz="2000" dirty="0" smtClean="0"/>
              <a:t>Suitability for environment</a:t>
            </a:r>
          </a:p>
          <a:p>
            <a:pPr lvl="1"/>
            <a:r>
              <a:rPr lang="en-US" sz="2000" dirty="0" smtClean="0"/>
              <a:t>Interface testing</a:t>
            </a:r>
          </a:p>
          <a:p>
            <a:pPr lvl="2"/>
            <a:r>
              <a:rPr lang="en-US" sz="2000" dirty="0" smtClean="0"/>
              <a:t>Radio behavior testing</a:t>
            </a:r>
          </a:p>
          <a:p>
            <a:pPr lvl="2"/>
            <a:r>
              <a:rPr lang="en-US" sz="2000" dirty="0" smtClean="0"/>
              <a:t>Wired and wireless protocol testing</a:t>
            </a:r>
          </a:p>
          <a:p>
            <a:pPr lvl="2"/>
            <a:r>
              <a:rPr lang="en-US" sz="2000" dirty="0" smtClean="0"/>
              <a:t>Message protocol conformance for</a:t>
            </a:r>
          </a:p>
          <a:p>
            <a:pPr lvl="3"/>
            <a:r>
              <a:rPr lang="en-US" sz="2000" dirty="0" smtClean="0"/>
              <a:t>DSRC-based: BSM, SPAT, MAP, TIM</a:t>
            </a:r>
          </a:p>
          <a:p>
            <a:pPr lvl="3"/>
            <a:r>
              <a:rPr lang="en-US" sz="2000" dirty="0" smtClean="0"/>
              <a:t>Vehicle Situation Data Message</a:t>
            </a:r>
          </a:p>
          <a:p>
            <a:pPr lvl="3"/>
            <a:r>
              <a:rPr lang="en-US" sz="2000" dirty="0" smtClean="0"/>
              <a:t>Traveler Situation Data Message</a:t>
            </a:r>
            <a:endParaRPr lang="en-US" sz="2000" dirty="0"/>
          </a:p>
        </p:txBody>
      </p:sp>
      <p:sp>
        <p:nvSpPr>
          <p:cNvPr id="4" name="Slide Number Placeholder 3"/>
          <p:cNvSpPr>
            <a:spLocks noGrp="1"/>
          </p:cNvSpPr>
          <p:nvPr>
            <p:ph type="sldNum" sz="quarter" idx="4294967295"/>
          </p:nvPr>
        </p:nvSpPr>
        <p:spPr>
          <a:xfrm>
            <a:off x="8686800" y="6583551"/>
            <a:ext cx="457200" cy="262185"/>
          </a:xfrm>
          <a:prstGeom prst="rect">
            <a:avLst/>
          </a:prstGeom>
        </p:spPr>
        <p:txBody>
          <a:bodyPr/>
          <a:lstStyle/>
          <a:p>
            <a:fld id="{7E24B217-5162-4122-9981-EF81B3329D72}" type="slidenum">
              <a:rPr lang="en-US" smtClean="0"/>
              <a:t>25</a:t>
            </a:fld>
            <a:endParaRPr lang="en-US" dirty="0"/>
          </a:p>
        </p:txBody>
      </p:sp>
      <p:sp>
        <p:nvSpPr>
          <p:cNvPr id="6" name="Content Placeholder 5"/>
          <p:cNvSpPr>
            <a:spLocks noGrp="1"/>
          </p:cNvSpPr>
          <p:nvPr>
            <p:ph sz="half" idx="4294967295"/>
          </p:nvPr>
        </p:nvSpPr>
        <p:spPr>
          <a:xfrm>
            <a:off x="4507832" y="1106906"/>
            <a:ext cx="4102768" cy="4909530"/>
          </a:xfrm>
        </p:spPr>
        <p:txBody>
          <a:bodyPr>
            <a:noAutofit/>
          </a:bodyPr>
          <a:lstStyle/>
          <a:p>
            <a:pPr marL="0" indent="0">
              <a:buNone/>
            </a:pPr>
            <a:r>
              <a:rPr lang="en-US" sz="2000" b="1" dirty="0" smtClean="0"/>
              <a:t>Not in scope</a:t>
            </a:r>
          </a:p>
          <a:p>
            <a:pPr lvl="1"/>
            <a:r>
              <a:rPr lang="en-US" sz="1800" dirty="0" smtClean="0"/>
              <a:t>System </a:t>
            </a:r>
            <a:r>
              <a:rPr lang="en-US" sz="1800" dirty="0"/>
              <a:t>integration </a:t>
            </a:r>
            <a:r>
              <a:rPr lang="en-US" sz="1800" dirty="0" smtClean="0"/>
              <a:t>testing</a:t>
            </a:r>
          </a:p>
          <a:p>
            <a:pPr lvl="1"/>
            <a:r>
              <a:rPr lang="en-US" sz="1800" dirty="0" smtClean="0"/>
              <a:t>Field testing</a:t>
            </a:r>
          </a:p>
          <a:p>
            <a:pPr lvl="1"/>
            <a:r>
              <a:rPr lang="en-US" sz="1800" dirty="0" smtClean="0"/>
              <a:t>Application testing</a:t>
            </a:r>
          </a:p>
          <a:p>
            <a:pPr lvl="1"/>
            <a:r>
              <a:rPr lang="en-US" sz="1800" dirty="0" smtClean="0"/>
              <a:t>Installed performance testing</a:t>
            </a:r>
          </a:p>
          <a:p>
            <a:pPr lvl="2"/>
            <a:r>
              <a:rPr lang="en-US" dirty="0" smtClean="0"/>
              <a:t>Performance may vary depending on device specific installation, site selection, length of antenna cable, and etc.</a:t>
            </a:r>
          </a:p>
          <a:p>
            <a:pPr marL="182554" lvl="1" indent="0">
              <a:buNone/>
            </a:pPr>
            <a:endParaRPr lang="en-US" sz="1800" dirty="0"/>
          </a:p>
          <a:p>
            <a:pPr marL="0" indent="0">
              <a:buNone/>
            </a:pPr>
            <a:r>
              <a:rPr lang="en-US" sz="2000" b="1" dirty="0" smtClean="0"/>
              <a:t>Under consideration</a:t>
            </a:r>
          </a:p>
          <a:p>
            <a:pPr lvl="1"/>
            <a:r>
              <a:rPr lang="en-US" sz="1800" dirty="0" smtClean="0"/>
              <a:t>Device testing according to specific define profile</a:t>
            </a:r>
          </a:p>
        </p:txBody>
      </p:sp>
    </p:spTree>
    <p:extLst>
      <p:ext uri="{BB962C8B-B14F-4D97-AF65-F5344CB8AC3E}">
        <p14:creationId xmlns:p14="http://schemas.microsoft.com/office/powerpoint/2010/main" val="1981210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kern="1200" spc="-4" dirty="0">
                <a:solidFill>
                  <a:srgbClr val="29527B"/>
                </a:solidFill>
                <a:latin typeface="Arial"/>
                <a:ea typeface="ＭＳ Ｐゴシック" pitchFamily="84" charset="-128"/>
                <a:cs typeface="Arial"/>
              </a:rPr>
              <a:t>Scope of Development in Current Work</a:t>
            </a:r>
          </a:p>
        </p:txBody>
      </p:sp>
      <p:sp>
        <p:nvSpPr>
          <p:cNvPr id="3" name="Content Placeholder 2"/>
          <p:cNvSpPr>
            <a:spLocks noGrp="1"/>
          </p:cNvSpPr>
          <p:nvPr>
            <p:ph idx="1"/>
          </p:nvPr>
        </p:nvSpPr>
        <p:spPr>
          <a:xfrm>
            <a:off x="457200" y="3276600"/>
            <a:ext cx="8229600" cy="2849563"/>
          </a:xfrm>
        </p:spPr>
        <p:txBody>
          <a:bodyPr>
            <a:normAutofit/>
          </a:bodyPr>
          <a:lstStyle/>
          <a:p>
            <a:pPr marL="0" indent="0">
              <a:buNone/>
            </a:pPr>
            <a:r>
              <a:rPr lang="en-US" dirty="0" smtClean="0"/>
              <a:t>Certification Levels - </a:t>
            </a:r>
          </a:p>
          <a:p>
            <a:pPr marL="457200" indent="-457200">
              <a:buFont typeface="+mj-lt"/>
              <a:buAutoNum type="arabicPeriod"/>
            </a:pPr>
            <a:r>
              <a:rPr lang="en-US" dirty="0" smtClean="0"/>
              <a:t>Environmental Abilities including Physical Security,</a:t>
            </a:r>
            <a:endParaRPr lang="en-US" dirty="0"/>
          </a:p>
          <a:p>
            <a:pPr marL="457200" indent="-457200">
              <a:buFont typeface="+mj-lt"/>
              <a:buAutoNum type="arabicPeriod"/>
            </a:pPr>
            <a:r>
              <a:rPr lang="en-US" b="1" dirty="0" smtClean="0">
                <a:solidFill>
                  <a:srgbClr val="7030A0"/>
                </a:solidFill>
              </a:rPr>
              <a:t>Communication </a:t>
            </a:r>
            <a:r>
              <a:rPr lang="en-US" b="1" dirty="0">
                <a:solidFill>
                  <a:srgbClr val="7030A0"/>
                </a:solidFill>
              </a:rPr>
              <a:t>Protocol Abilities,</a:t>
            </a:r>
          </a:p>
          <a:p>
            <a:pPr marL="457200" indent="-457200">
              <a:buFont typeface="+mj-lt"/>
              <a:buAutoNum type="arabicPeriod"/>
            </a:pPr>
            <a:r>
              <a:rPr lang="en-US" b="1" dirty="0" smtClean="0">
                <a:solidFill>
                  <a:srgbClr val="7030A0"/>
                </a:solidFill>
              </a:rPr>
              <a:t>Interface </a:t>
            </a:r>
            <a:r>
              <a:rPr lang="en-US" b="1" dirty="0">
                <a:solidFill>
                  <a:srgbClr val="7030A0"/>
                </a:solidFill>
              </a:rPr>
              <a:t>Abilities (both the syntax and contents of the message payload transmitted over the communications medium), </a:t>
            </a:r>
            <a:r>
              <a:rPr lang="en-US" b="1" dirty="0" smtClean="0">
                <a:solidFill>
                  <a:srgbClr val="7030A0"/>
                </a:solidFill>
              </a:rPr>
              <a:t>and </a:t>
            </a:r>
            <a:endParaRPr lang="en-US" b="1" dirty="0">
              <a:solidFill>
                <a:srgbClr val="7030A0"/>
              </a:solidFill>
            </a:endParaRPr>
          </a:p>
          <a:p>
            <a:pPr marL="457200" indent="-457200">
              <a:buFont typeface="+mj-lt"/>
              <a:buAutoNum type="arabicPeriod"/>
            </a:pPr>
            <a:r>
              <a:rPr lang="en-US" dirty="0" smtClean="0"/>
              <a:t>Overall </a:t>
            </a:r>
            <a:r>
              <a:rPr lang="en-US" dirty="0"/>
              <a:t>Application Abilities</a:t>
            </a:r>
            <a:r>
              <a:rPr lang="en-US" dirty="0" smtClean="0"/>
              <a:t>.</a:t>
            </a:r>
          </a:p>
          <a:p>
            <a:pPr marL="0" indent="0" algn="ctr">
              <a:buNone/>
            </a:pPr>
            <a:r>
              <a:rPr lang="en-US" b="1" dirty="0" smtClean="0"/>
              <a:t>COC efforts focused on testing 2 and 3</a:t>
            </a:r>
            <a:endParaRPr lang="en-US" b="1" dirty="0"/>
          </a:p>
          <a:p>
            <a:endParaRPr lang="en-US" dirty="0"/>
          </a:p>
        </p:txBody>
      </p:sp>
      <p:sp>
        <p:nvSpPr>
          <p:cNvPr id="4" name="Slide Number Placeholder 3"/>
          <p:cNvSpPr>
            <a:spLocks noGrp="1"/>
          </p:cNvSpPr>
          <p:nvPr>
            <p:ph type="sldNum" sz="quarter" idx="4294967295"/>
          </p:nvPr>
        </p:nvSpPr>
        <p:spPr>
          <a:xfrm>
            <a:off x="8686800" y="6583551"/>
            <a:ext cx="457200" cy="262185"/>
          </a:xfrm>
          <a:prstGeom prst="rect">
            <a:avLst/>
          </a:prstGeom>
        </p:spPr>
        <p:txBody>
          <a:bodyPr/>
          <a:lstStyle/>
          <a:p>
            <a:fld id="{7E24B217-5162-4122-9981-EF81B3329D72}" type="slidenum">
              <a:rPr lang="en-US" smtClean="0"/>
              <a:t>26</a:t>
            </a:fld>
            <a:endParaRPr lang="en-US" dirty="0"/>
          </a:p>
        </p:txBody>
      </p:sp>
      <p:sp>
        <p:nvSpPr>
          <p:cNvPr id="5"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6" name="Group 5"/>
          <p:cNvGrpSpPr>
            <a:grpSpLocks/>
          </p:cNvGrpSpPr>
          <p:nvPr/>
        </p:nvGrpSpPr>
        <p:grpSpPr bwMode="auto">
          <a:xfrm>
            <a:off x="391511" y="1371600"/>
            <a:ext cx="7761889" cy="1676400"/>
            <a:chOff x="0" y="0"/>
            <a:chExt cx="5158105" cy="772795"/>
          </a:xfrm>
        </p:grpSpPr>
        <p:sp>
          <p:nvSpPr>
            <p:cNvPr id="7" name="Text Box 1"/>
            <p:cNvSpPr txBox="1">
              <a:spLocks/>
            </p:cNvSpPr>
            <p:nvPr/>
          </p:nvSpPr>
          <p:spPr bwMode="auto">
            <a:xfrm>
              <a:off x="0" y="0"/>
              <a:ext cx="3756660" cy="253365"/>
            </a:xfrm>
            <a:prstGeom prst="rect">
              <a:avLst/>
            </a:prstGeom>
            <a:solidFill>
              <a:srgbClr val="FFFFFF"/>
            </a:solidFill>
            <a:ln w="9525">
              <a:solidFill>
                <a:schemeClr val="tx1"/>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dirty="0">
                  <a:effectLst/>
                  <a:ea typeface="Times New Roman"/>
                </a:rPr>
                <a:t>4 - Overall Application Abilities</a:t>
              </a:r>
            </a:p>
          </p:txBody>
        </p:sp>
        <p:sp>
          <p:nvSpPr>
            <p:cNvPr id="8" name="Text Box 2"/>
            <p:cNvSpPr txBox="1">
              <a:spLocks noChangeArrowheads="1"/>
            </p:cNvSpPr>
            <p:nvPr/>
          </p:nvSpPr>
          <p:spPr bwMode="auto">
            <a:xfrm>
              <a:off x="5861" y="257908"/>
              <a:ext cx="3750967" cy="253766"/>
            </a:xfrm>
            <a:prstGeom prst="rect">
              <a:avLst/>
            </a:prstGeom>
            <a:pattFill prst="pct5">
              <a:fgClr>
                <a:srgbClr val="7030A0"/>
              </a:fgClr>
              <a:bgClr>
                <a:schemeClr val="bg1"/>
              </a:bgClr>
            </a:pattFill>
            <a:ln w="9525">
              <a:solidFill>
                <a:srgbClr val="7030A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b="1" dirty="0">
                  <a:solidFill>
                    <a:srgbClr val="7030A0"/>
                  </a:solidFill>
                  <a:effectLst/>
                  <a:ea typeface="Times New Roman"/>
                </a:rPr>
                <a:t>3 </a:t>
              </a:r>
              <a:r>
                <a:rPr lang="en-US" sz="2000" b="1" dirty="0">
                  <a:solidFill>
                    <a:srgbClr val="7030A0"/>
                  </a:solidFill>
                  <a:effectLst/>
                  <a:ea typeface="Times New Roman"/>
                </a:rPr>
                <a:t>- </a:t>
              </a:r>
              <a:r>
                <a:rPr lang="en-US" b="1" dirty="0">
                  <a:solidFill>
                    <a:srgbClr val="7030A0"/>
                  </a:solidFill>
                  <a:effectLst/>
                  <a:latin typeface="Arial Black" panose="020B0A04020102020204" pitchFamily="34" charset="0"/>
                  <a:ea typeface="Times New Roman"/>
                </a:rPr>
                <a:t>Interface Abilities</a:t>
              </a:r>
              <a:endParaRPr lang="en-US" sz="2000" b="1" dirty="0">
                <a:solidFill>
                  <a:srgbClr val="7030A0"/>
                </a:solidFill>
                <a:effectLst/>
                <a:latin typeface="Arial Black" panose="020B0A04020102020204" pitchFamily="34" charset="0"/>
                <a:ea typeface="Times New Roman"/>
              </a:endParaRPr>
            </a:p>
          </p:txBody>
        </p:sp>
        <p:sp>
          <p:nvSpPr>
            <p:cNvPr id="9" name="Text Box 3"/>
            <p:cNvSpPr txBox="1">
              <a:spLocks noChangeArrowheads="1"/>
            </p:cNvSpPr>
            <p:nvPr/>
          </p:nvSpPr>
          <p:spPr bwMode="auto">
            <a:xfrm>
              <a:off x="11723" y="515816"/>
              <a:ext cx="1873222" cy="253459"/>
            </a:xfrm>
            <a:prstGeom prst="rect">
              <a:avLst/>
            </a:prstGeom>
            <a:solidFill>
              <a:schemeClr val="bg1">
                <a:lumMod val="65000"/>
              </a:schemeClr>
            </a:solidFill>
            <a:ln w="19050">
              <a:solidFill>
                <a:srgbClr val="7030A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dirty="0">
                  <a:solidFill>
                    <a:schemeClr val="bg1"/>
                  </a:solidFill>
                  <a:effectLst/>
                  <a:ea typeface="Times New Roman"/>
                </a:rPr>
                <a:t>1 - Environmental Abilities</a:t>
              </a:r>
            </a:p>
          </p:txBody>
        </p:sp>
        <p:sp>
          <p:nvSpPr>
            <p:cNvPr id="10" name="Text Box 4"/>
            <p:cNvSpPr txBox="1">
              <a:spLocks noChangeArrowheads="1"/>
            </p:cNvSpPr>
            <p:nvPr/>
          </p:nvSpPr>
          <p:spPr bwMode="auto">
            <a:xfrm>
              <a:off x="1881553" y="515816"/>
              <a:ext cx="1873222" cy="253459"/>
            </a:xfrm>
            <a:prstGeom prst="rect">
              <a:avLst/>
            </a:prstGeom>
            <a:pattFill prst="pct5">
              <a:fgClr>
                <a:srgbClr val="7030A0"/>
              </a:fgClr>
              <a:bgClr>
                <a:schemeClr val="bg1"/>
              </a:bgClr>
            </a:pattFill>
            <a:ln w="12700">
              <a:solidFill>
                <a:srgbClr val="7030A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b="1" dirty="0">
                  <a:solidFill>
                    <a:srgbClr val="7030A0"/>
                  </a:solidFill>
                  <a:effectLst/>
                  <a:ea typeface="Times New Roman"/>
                </a:rPr>
                <a:t>2 - </a:t>
              </a:r>
              <a:r>
                <a:rPr lang="en-US" b="1" dirty="0">
                  <a:solidFill>
                    <a:srgbClr val="7030A0"/>
                  </a:solidFill>
                  <a:effectLst/>
                  <a:latin typeface="Arial Black" panose="020B0A04020102020204" pitchFamily="34" charset="0"/>
                  <a:ea typeface="Times New Roman"/>
                </a:rPr>
                <a:t>Communication Protocol Abilities</a:t>
              </a:r>
            </a:p>
          </p:txBody>
        </p:sp>
        <p:sp>
          <p:nvSpPr>
            <p:cNvPr id="11" name="Text Box 4"/>
            <p:cNvSpPr txBox="1">
              <a:spLocks noChangeArrowheads="1"/>
            </p:cNvSpPr>
            <p:nvPr/>
          </p:nvSpPr>
          <p:spPr bwMode="auto">
            <a:xfrm>
              <a:off x="3757246" y="515816"/>
              <a:ext cx="1398270" cy="253365"/>
            </a:xfrm>
            <a:prstGeom prst="rect">
              <a:avLst/>
            </a:prstGeom>
            <a:pattFill prst="wave">
              <a:fgClr>
                <a:schemeClr val="tx1"/>
              </a:fgClr>
              <a:bgClr>
                <a:schemeClr val="bg1"/>
              </a:bgClr>
            </a:pattFill>
            <a:ln w="9525">
              <a:solidFill>
                <a:schemeClr val="tx1"/>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dirty="0">
                  <a:effectLst/>
                  <a:ea typeface="Times New Roman"/>
                </a:rPr>
                <a:t>Basic Device</a:t>
              </a:r>
            </a:p>
          </p:txBody>
        </p:sp>
        <p:sp>
          <p:nvSpPr>
            <p:cNvPr id="12" name="Text Box 4"/>
            <p:cNvSpPr txBox="1">
              <a:spLocks noChangeArrowheads="1"/>
            </p:cNvSpPr>
            <p:nvPr/>
          </p:nvSpPr>
          <p:spPr bwMode="auto">
            <a:xfrm>
              <a:off x="3757246" y="0"/>
              <a:ext cx="1398270" cy="511272"/>
            </a:xfrm>
            <a:prstGeom prst="rect">
              <a:avLst/>
            </a:prstGeom>
            <a:pattFill prst="pct5">
              <a:fgClr>
                <a:schemeClr val="tx1"/>
              </a:fgClr>
              <a:bgClr>
                <a:schemeClr val="bg1"/>
              </a:bgClr>
            </a:pattFill>
            <a:ln w="12700">
              <a:solidFill>
                <a:schemeClr val="tx1"/>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dirty="0">
                  <a:effectLst/>
                  <a:ea typeface="Times New Roman"/>
                </a:rPr>
                <a:t>Applications</a:t>
              </a:r>
            </a:p>
          </p:txBody>
        </p:sp>
        <p:sp>
          <p:nvSpPr>
            <p:cNvPr id="13" name="Rectangle 12"/>
            <p:cNvSpPr>
              <a:spLocks noChangeArrowheads="1"/>
            </p:cNvSpPr>
            <p:nvPr/>
          </p:nvSpPr>
          <p:spPr bwMode="auto">
            <a:xfrm>
              <a:off x="0" y="0"/>
              <a:ext cx="5158105" cy="772795"/>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dirty="0"/>
            </a:p>
          </p:txBody>
        </p:sp>
      </p:grpSp>
    </p:spTree>
    <p:extLst>
      <p:ext uri="{BB962C8B-B14F-4D97-AF65-F5344CB8AC3E}">
        <p14:creationId xmlns:p14="http://schemas.microsoft.com/office/powerpoint/2010/main" val="2594181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kern="1200" spc="-4" dirty="0">
                <a:solidFill>
                  <a:srgbClr val="29527B"/>
                </a:solidFill>
                <a:latin typeface="Arial"/>
                <a:ea typeface="ＭＳ Ｐゴシック" pitchFamily="84" charset="-128"/>
                <a:cs typeface="Arial"/>
              </a:rPr>
              <a:t>Common Certification Modules Coverage of RSU </a:t>
            </a:r>
            <a:r>
              <a:rPr lang="en-US" sz="2400" kern="1200" spc="-4" dirty="0" smtClean="0">
                <a:solidFill>
                  <a:srgbClr val="29527B"/>
                </a:solidFill>
                <a:latin typeface="Arial"/>
                <a:ea typeface="ＭＳ Ｐゴシック" pitchFamily="84" charset="-128"/>
                <a:cs typeface="Arial"/>
              </a:rPr>
              <a:t>4.0</a:t>
            </a:r>
            <a:endParaRPr lang="en-US" sz="2400" kern="1200" spc="-4" dirty="0">
              <a:solidFill>
                <a:srgbClr val="29527B"/>
              </a:solidFill>
              <a:latin typeface="Arial"/>
              <a:ea typeface="ＭＳ Ｐゴシック" pitchFamily="84" charset="-128"/>
              <a:cs typeface="Aria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051560"/>
            <a:ext cx="4800600" cy="453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4191001" y="2479738"/>
            <a:ext cx="2678723" cy="3083177"/>
            <a:chOff x="457200" y="3352800"/>
            <a:chExt cx="2972921" cy="3083177"/>
          </a:xfrm>
        </p:grpSpPr>
        <p:grpSp>
          <p:nvGrpSpPr>
            <p:cNvPr id="24" name="Group 23"/>
            <p:cNvGrpSpPr/>
            <p:nvPr/>
          </p:nvGrpSpPr>
          <p:grpSpPr>
            <a:xfrm>
              <a:off x="457203" y="3352800"/>
              <a:ext cx="2972918" cy="2286000"/>
              <a:chOff x="457203" y="3352800"/>
              <a:chExt cx="2972918" cy="2286000"/>
            </a:xfrm>
          </p:grpSpPr>
          <p:sp>
            <p:nvSpPr>
              <p:cNvPr id="31" name="Rectangle 30"/>
              <p:cNvSpPr/>
              <p:nvPr/>
            </p:nvSpPr>
            <p:spPr>
              <a:xfrm>
                <a:off x="457203" y="5225534"/>
                <a:ext cx="2398479" cy="413266"/>
              </a:xfrm>
              <a:prstGeom prst="rect">
                <a:avLst/>
              </a:prstGeom>
              <a:solidFill>
                <a:srgbClr val="7030A0">
                  <a:alpha val="36000"/>
                </a:srgbClr>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855682" y="3352800"/>
                <a:ext cx="574439" cy="2286000"/>
              </a:xfrm>
              <a:prstGeom prst="rect">
                <a:avLst/>
              </a:prstGeom>
              <a:solidFill>
                <a:srgbClr val="7030A0">
                  <a:alpha val="36000"/>
                </a:srgbClr>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8"/>
            <p:cNvSpPr/>
            <p:nvPr/>
          </p:nvSpPr>
          <p:spPr>
            <a:xfrm>
              <a:off x="457200" y="5638800"/>
              <a:ext cx="2398482" cy="797177"/>
            </a:xfrm>
            <a:prstGeom prst="rect">
              <a:avLst/>
            </a:prstGeom>
            <a:solidFill>
              <a:srgbClr val="7030A0">
                <a:alpha val="36000"/>
              </a:srgbClr>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Content Placeholder 2"/>
          <p:cNvSpPr>
            <a:spLocks noGrp="1"/>
          </p:cNvSpPr>
          <p:nvPr>
            <p:ph idx="1"/>
          </p:nvPr>
        </p:nvSpPr>
        <p:spPr>
          <a:xfrm>
            <a:off x="304800" y="990600"/>
            <a:ext cx="3886200" cy="5153945"/>
          </a:xfrm>
        </p:spPr>
        <p:txBody>
          <a:bodyPr>
            <a:noAutofit/>
          </a:bodyPr>
          <a:lstStyle/>
          <a:p>
            <a:r>
              <a:rPr lang="en-US" sz="1600" dirty="0" smtClean="0"/>
              <a:t>19% Supported by existing test methods provided by various labs</a:t>
            </a:r>
          </a:p>
          <a:p>
            <a:pPr lvl="1"/>
            <a:r>
              <a:rPr lang="en-US" sz="1200" dirty="0" smtClean="0"/>
              <a:t>FCC</a:t>
            </a:r>
          </a:p>
          <a:p>
            <a:pPr lvl="1"/>
            <a:r>
              <a:rPr lang="en-US" sz="1200" dirty="0" smtClean="0"/>
              <a:t>Environmental</a:t>
            </a:r>
          </a:p>
          <a:p>
            <a:pPr lvl="1"/>
            <a:r>
              <a:rPr lang="en-US" sz="1200" dirty="0" smtClean="0"/>
              <a:t>Physical</a:t>
            </a:r>
          </a:p>
          <a:p>
            <a:r>
              <a:rPr lang="en-US" sz="1600" dirty="0" smtClean="0"/>
              <a:t>31% Supported by COC certification modules under </a:t>
            </a:r>
            <a:r>
              <a:rPr lang="en-US" sz="1600" dirty="0"/>
              <a:t>development </a:t>
            </a:r>
            <a:r>
              <a:rPr lang="en-US" sz="1600" dirty="0" smtClean="0"/>
              <a:t>– cover testing sufficient </a:t>
            </a:r>
            <a:r>
              <a:rPr lang="en-US" sz="1600" dirty="0"/>
              <a:t>to validate interoperability </a:t>
            </a:r>
            <a:endParaRPr lang="en-US" sz="1600" dirty="0" smtClean="0"/>
          </a:p>
          <a:p>
            <a:pPr lvl="1"/>
            <a:r>
              <a:rPr lang="en-US" sz="1200" dirty="0"/>
              <a:t>IEEE 1609</a:t>
            </a:r>
          </a:p>
          <a:p>
            <a:pPr lvl="1"/>
            <a:r>
              <a:rPr lang="en-US" sz="1200" dirty="0"/>
              <a:t>IEEE 802.11p</a:t>
            </a:r>
          </a:p>
          <a:p>
            <a:pPr lvl="1"/>
            <a:r>
              <a:rPr lang="en-US" sz="1200" dirty="0" smtClean="0"/>
              <a:t>Radio behavior testing</a:t>
            </a:r>
          </a:p>
          <a:p>
            <a:pPr lvl="1"/>
            <a:r>
              <a:rPr lang="en-US" sz="1200" dirty="0" smtClean="0"/>
              <a:t>DSRC message structure</a:t>
            </a:r>
          </a:p>
          <a:p>
            <a:r>
              <a:rPr lang="en-US" sz="1600" dirty="0" smtClean="0"/>
              <a:t>50% Not supported by COC modules under development - doesn’t affect over-the-air interoperability; implementations may vary between different RSU providers</a:t>
            </a:r>
          </a:p>
          <a:p>
            <a:pPr lvl="1"/>
            <a:r>
              <a:rPr lang="en-US" sz="1200" dirty="0"/>
              <a:t>Logging / Configuration</a:t>
            </a:r>
          </a:p>
          <a:p>
            <a:pPr lvl="1"/>
            <a:r>
              <a:rPr lang="en-US" sz="1200" dirty="0"/>
              <a:t>MIB</a:t>
            </a:r>
          </a:p>
          <a:p>
            <a:pPr lvl="1"/>
            <a:r>
              <a:rPr lang="en-US" sz="1200" dirty="0"/>
              <a:t>Operating System</a:t>
            </a:r>
          </a:p>
          <a:p>
            <a:endParaRPr lang="en-US" sz="1600" dirty="0"/>
          </a:p>
        </p:txBody>
      </p:sp>
      <p:sp>
        <p:nvSpPr>
          <p:cNvPr id="37" name="TextBox 36"/>
          <p:cNvSpPr txBox="1"/>
          <p:nvPr/>
        </p:nvSpPr>
        <p:spPr>
          <a:xfrm>
            <a:off x="3233929" y="5658208"/>
            <a:ext cx="5757672" cy="6001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100" dirty="0" smtClean="0"/>
              <a:t>Note: Current RSU 4.0 spec. uses obsolete standards. The new standards (SAE J2735, J2945/1, IEEE 1609) are expected in early 2016. RSU Spec must be revised and updated accordingly.</a:t>
            </a:r>
            <a:endParaRPr lang="en-US" sz="1100" dirty="0"/>
          </a:p>
        </p:txBody>
      </p:sp>
    </p:spTree>
    <p:extLst>
      <p:ext uri="{BB962C8B-B14F-4D97-AF65-F5344CB8AC3E}">
        <p14:creationId xmlns:p14="http://schemas.microsoft.com/office/powerpoint/2010/main" val="41258750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kern="1200" spc="-4" dirty="0">
                <a:solidFill>
                  <a:srgbClr val="29527B"/>
                </a:solidFill>
                <a:latin typeface="Arial"/>
                <a:ea typeface="ＭＳ Ｐゴシック" pitchFamily="84" charset="-128"/>
                <a:cs typeface="Arial"/>
              </a:rPr>
              <a:t>Steps Toward RSU 4.X Testing</a:t>
            </a:r>
          </a:p>
        </p:txBody>
      </p:sp>
      <p:sp>
        <p:nvSpPr>
          <p:cNvPr id="3" name="Content Placeholder 2"/>
          <p:cNvSpPr>
            <a:spLocks noGrp="1"/>
          </p:cNvSpPr>
          <p:nvPr>
            <p:ph idx="1"/>
          </p:nvPr>
        </p:nvSpPr>
        <p:spPr/>
        <p:txBody>
          <a:bodyPr/>
          <a:lstStyle/>
          <a:p>
            <a:r>
              <a:rPr lang="en-US" dirty="0" smtClean="0"/>
              <a:t>Update requirements document (in  progress)</a:t>
            </a:r>
          </a:p>
          <a:p>
            <a:pPr lvl="1"/>
            <a:r>
              <a:rPr lang="en-US" dirty="0" smtClean="0"/>
              <a:t>Revise RSU specification toward new revisions of SAE/IEEE standards,</a:t>
            </a:r>
          </a:p>
          <a:p>
            <a:pPr lvl="1"/>
            <a:r>
              <a:rPr lang="en-US" dirty="0" smtClean="0"/>
              <a:t>Revise RSU to support specified applications (i.e. selected for CV Pilots)</a:t>
            </a:r>
          </a:p>
          <a:p>
            <a:r>
              <a:rPr lang="en-US" dirty="0" smtClean="0"/>
              <a:t>Agree on the scope of testing (in discussion during this meeting)</a:t>
            </a:r>
          </a:p>
          <a:p>
            <a:pPr lvl="1"/>
            <a:r>
              <a:rPr lang="en-US" dirty="0" smtClean="0"/>
              <a:t>Identify individual requirements that will be tested by an independent party</a:t>
            </a:r>
          </a:p>
          <a:p>
            <a:pPr lvl="1"/>
            <a:r>
              <a:rPr lang="en-US" dirty="0" smtClean="0"/>
              <a:t>Identify individual requirements that will be self-certified</a:t>
            </a:r>
          </a:p>
          <a:p>
            <a:r>
              <a:rPr lang="en-US" dirty="0" smtClean="0"/>
              <a:t>Prepare for Testing (on-going work)</a:t>
            </a:r>
          </a:p>
          <a:p>
            <a:pPr lvl="1"/>
            <a:r>
              <a:rPr lang="en-US" dirty="0" smtClean="0"/>
              <a:t>Prepare Master Test Plan (as per IEEE 829 Std.)</a:t>
            </a:r>
          </a:p>
          <a:p>
            <a:pPr lvl="1"/>
            <a:r>
              <a:rPr lang="en-US" dirty="0" smtClean="0"/>
              <a:t>Prepare test specifications tailored to the RSU requirements</a:t>
            </a:r>
          </a:p>
          <a:p>
            <a:pPr lvl="1"/>
            <a:r>
              <a:rPr lang="en-US" dirty="0" smtClean="0"/>
              <a:t>Determine certification guidelines and passing criteria</a:t>
            </a:r>
          </a:p>
          <a:p>
            <a:endParaRPr lang="en-US" dirty="0" smtClean="0"/>
          </a:p>
          <a:p>
            <a:endParaRPr lang="en-US" dirty="0"/>
          </a:p>
        </p:txBody>
      </p:sp>
      <p:sp>
        <p:nvSpPr>
          <p:cNvPr id="4" name="Slide Number Placeholder 3"/>
          <p:cNvSpPr>
            <a:spLocks noGrp="1"/>
          </p:cNvSpPr>
          <p:nvPr>
            <p:ph type="sldNum" sz="quarter" idx="4294967295"/>
          </p:nvPr>
        </p:nvSpPr>
        <p:spPr>
          <a:xfrm>
            <a:off x="8686800" y="6583551"/>
            <a:ext cx="457200" cy="262185"/>
          </a:xfrm>
          <a:prstGeom prst="rect">
            <a:avLst/>
          </a:prstGeom>
        </p:spPr>
        <p:txBody>
          <a:bodyPr/>
          <a:lstStyle/>
          <a:p>
            <a:fld id="{7E24B217-5162-4122-9981-EF81B3329D72}" type="slidenum">
              <a:rPr lang="en-US" smtClean="0"/>
              <a:t>28</a:t>
            </a:fld>
            <a:endParaRPr lang="en-US" dirty="0"/>
          </a:p>
        </p:txBody>
      </p:sp>
    </p:spTree>
    <p:extLst>
      <p:ext uri="{BB962C8B-B14F-4D97-AF65-F5344CB8AC3E}">
        <p14:creationId xmlns:p14="http://schemas.microsoft.com/office/powerpoint/2010/main" val="126993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spc="-4" dirty="0">
                <a:solidFill>
                  <a:srgbClr val="29527B"/>
                </a:solidFill>
                <a:latin typeface="Arial"/>
                <a:ea typeface="ＭＳ Ｐゴシック" pitchFamily="84" charset="-128"/>
                <a:cs typeface="Arial"/>
              </a:rPr>
              <a:t>Questions to be addressed for CV Pilots</a:t>
            </a:r>
          </a:p>
        </p:txBody>
      </p:sp>
      <p:sp>
        <p:nvSpPr>
          <p:cNvPr id="3" name="Content Placeholder 2"/>
          <p:cNvSpPr>
            <a:spLocks noGrp="1"/>
          </p:cNvSpPr>
          <p:nvPr>
            <p:ph idx="1"/>
          </p:nvPr>
        </p:nvSpPr>
        <p:spPr>
          <a:xfrm>
            <a:off x="252248" y="1103586"/>
            <a:ext cx="8686800" cy="4717778"/>
          </a:xfrm>
        </p:spPr>
        <p:txBody>
          <a:bodyPr>
            <a:noAutofit/>
          </a:bodyPr>
          <a:lstStyle/>
          <a:p>
            <a:r>
              <a:rPr lang="en-US" sz="2000" dirty="0"/>
              <a:t>What applications to be </a:t>
            </a:r>
            <a:r>
              <a:rPr lang="en-US" sz="2000" dirty="0" smtClean="0"/>
              <a:t>supported at each site (NY City, Tampa and Wyoming)</a:t>
            </a:r>
            <a:endParaRPr lang="en-US" sz="2000" dirty="0"/>
          </a:p>
          <a:p>
            <a:r>
              <a:rPr lang="en-US" sz="2000" dirty="0"/>
              <a:t>What classes of devices to be used (vehicle, aftermarket, carry-on, roadside)</a:t>
            </a:r>
          </a:p>
          <a:p>
            <a:r>
              <a:rPr lang="en-US" sz="2000" dirty="0" smtClean="0"/>
              <a:t>What standards versions CV Pilots plan to use</a:t>
            </a:r>
          </a:p>
          <a:p>
            <a:pPr lvl="1"/>
            <a:r>
              <a:rPr lang="en-US" sz="2000" dirty="0" smtClean="0"/>
              <a:t>IEEE 1609.3, 1609.4, 1609.2, J2735 (BSM, TIM</a:t>
            </a:r>
            <a:r>
              <a:rPr lang="en-US" sz="2000" dirty="0"/>
              <a:t>, </a:t>
            </a:r>
            <a:r>
              <a:rPr lang="en-US" sz="2000" dirty="0" smtClean="0"/>
              <a:t>SPAT/MAP) are changing</a:t>
            </a:r>
          </a:p>
          <a:p>
            <a:pPr lvl="1"/>
            <a:r>
              <a:rPr lang="en-US" sz="2000" dirty="0" smtClean="0"/>
              <a:t>What security implementation and certificate management implementation (SCMS) will be supported</a:t>
            </a:r>
          </a:p>
          <a:p>
            <a:pPr lvl="1"/>
            <a:r>
              <a:rPr lang="en-US" sz="2000" dirty="0"/>
              <a:t>Interface definition between RSU and traffic controllers, and other devices</a:t>
            </a:r>
          </a:p>
          <a:p>
            <a:pPr lvl="1"/>
            <a:r>
              <a:rPr lang="en-US" sz="2000" dirty="0" smtClean="0"/>
              <a:t>How DSRC-based messages will be collected/archived</a:t>
            </a:r>
          </a:p>
          <a:p>
            <a:pPr lvl="1"/>
            <a:r>
              <a:rPr lang="en-US" sz="2000" dirty="0" smtClean="0"/>
              <a:t>How RSU devices will be managed remotely</a:t>
            </a:r>
          </a:p>
          <a:p>
            <a:r>
              <a:rPr lang="en-US" sz="2000" dirty="0" smtClean="0"/>
              <a:t>What are criteria will be used for selecting devices/systems for the CV Pilots</a:t>
            </a:r>
          </a:p>
        </p:txBody>
      </p:sp>
      <p:sp>
        <p:nvSpPr>
          <p:cNvPr id="4" name="Slide Number Placeholder 3"/>
          <p:cNvSpPr>
            <a:spLocks noGrp="1"/>
          </p:cNvSpPr>
          <p:nvPr>
            <p:ph type="sldNum" sz="quarter" idx="4294967295"/>
          </p:nvPr>
        </p:nvSpPr>
        <p:spPr>
          <a:xfrm>
            <a:off x="8686800" y="6583551"/>
            <a:ext cx="457200" cy="262185"/>
          </a:xfrm>
          <a:prstGeom prst="rect">
            <a:avLst/>
          </a:prstGeom>
        </p:spPr>
        <p:txBody>
          <a:bodyPr/>
          <a:lstStyle/>
          <a:p>
            <a:fld id="{7E24B217-5162-4122-9981-EF81B3329D72}" type="slidenum">
              <a:rPr lang="en-US" smtClean="0"/>
              <a:t>29</a:t>
            </a:fld>
            <a:endParaRPr lang="en-US" dirty="0"/>
          </a:p>
        </p:txBody>
      </p:sp>
    </p:spTree>
    <p:extLst>
      <p:ext uri="{BB962C8B-B14F-4D97-AF65-F5344CB8AC3E}">
        <p14:creationId xmlns:p14="http://schemas.microsoft.com/office/powerpoint/2010/main" val="55829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a:solidFill>
                  <a:srgbClr val="29527B"/>
                </a:solidFill>
                <a:ea typeface="ＭＳ Ｐゴシック"/>
                <a:cs typeface="ＭＳ Ｐゴシック"/>
              </a:rPr>
              <a:t>Definition of Terms</a:t>
            </a:r>
          </a:p>
        </p:txBody>
      </p:sp>
      <p:sp>
        <p:nvSpPr>
          <p:cNvPr id="3" name="Content Placeholder 2"/>
          <p:cNvSpPr>
            <a:spLocks noGrp="1"/>
          </p:cNvSpPr>
          <p:nvPr>
            <p:ph idx="1"/>
          </p:nvPr>
        </p:nvSpPr>
        <p:spPr>
          <a:xfrm>
            <a:off x="171450" y="1066800"/>
            <a:ext cx="8972550" cy="5276850"/>
          </a:xfrm>
        </p:spPr>
        <p:txBody>
          <a:bodyPr/>
          <a:lstStyle/>
          <a:p>
            <a:r>
              <a:rPr lang="en-US" sz="2400" dirty="0" smtClean="0"/>
              <a:t>Connected Vehicle Reference Implementation Architecture </a:t>
            </a:r>
            <a:r>
              <a:rPr lang="en-US" sz="2000" dirty="0" smtClean="0"/>
              <a:t>(CVRIA):</a:t>
            </a:r>
            <a:endParaRPr lang="en-US" sz="2400" dirty="0" smtClean="0"/>
          </a:p>
          <a:p>
            <a:pPr lvl="1"/>
            <a:r>
              <a:rPr lang="en-US" sz="2000" dirty="0"/>
              <a:t>The Connected Vehicle Reference Implementation Architecture is based on a set of Applications that have been defined by various connected vehicle programs</a:t>
            </a:r>
            <a:r>
              <a:rPr lang="en-US" sz="2000" dirty="0" smtClean="0"/>
              <a:t>.</a:t>
            </a:r>
          </a:p>
          <a:p>
            <a:pPr lvl="1"/>
            <a:r>
              <a:rPr lang="en-US" sz="2000" dirty="0" smtClean="0"/>
              <a:t> </a:t>
            </a:r>
            <a:r>
              <a:rPr lang="en-US" sz="2000" dirty="0"/>
              <a:t>The source for the application descriptions ranges from Concepts of Operations (</a:t>
            </a:r>
            <a:r>
              <a:rPr lang="en-US" sz="2000" dirty="0" err="1"/>
              <a:t>ConOps</a:t>
            </a:r>
            <a:r>
              <a:rPr lang="en-US" sz="2000" dirty="0"/>
              <a:t>), Requirements Specifications, or existing Standards and Architectures.</a:t>
            </a:r>
            <a:endParaRPr lang="en-US" sz="2000" dirty="0" smtClean="0"/>
          </a:p>
          <a:p>
            <a:r>
              <a:rPr lang="en-US" sz="2400" dirty="0" smtClean="0"/>
              <a:t>Unified Implementation of the Reference Architecture</a:t>
            </a:r>
          </a:p>
          <a:p>
            <a:pPr lvl="1"/>
            <a:r>
              <a:rPr lang="en-US" sz="2000" dirty="0" smtClean="0"/>
              <a:t>The result of the dilemma faced by the Test Bed team of how do you actually build a system to accomplish the goals of the CVRIA on a continent-wide scale.</a:t>
            </a:r>
          </a:p>
          <a:p>
            <a:r>
              <a:rPr lang="en-US" sz="2400" dirty="0" smtClean="0"/>
              <a:t>System Engineering Tool – Intelligent Transportation </a:t>
            </a:r>
            <a:r>
              <a:rPr lang="en-US" sz="2000" dirty="0" smtClean="0"/>
              <a:t>(SET-IT): </a:t>
            </a:r>
          </a:p>
          <a:p>
            <a:pPr lvl="1"/>
            <a:r>
              <a:rPr lang="en-US" sz="2000" dirty="0" smtClean="0"/>
              <a:t>An embodiment of the CVRIA and the Unified Implementation that can serve as a staring point for project architectures</a:t>
            </a:r>
            <a:endParaRPr lang="en-US" sz="2000" dirty="0"/>
          </a:p>
        </p:txBody>
      </p:sp>
    </p:spTree>
    <p:extLst>
      <p:ext uri="{BB962C8B-B14F-4D97-AF65-F5344CB8AC3E}">
        <p14:creationId xmlns:p14="http://schemas.microsoft.com/office/powerpoint/2010/main" val="3818467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a:solidFill>
                  <a:srgbClr val="29527B"/>
                </a:solidFill>
                <a:ea typeface="ＭＳ Ｐゴシック"/>
                <a:cs typeface="ＭＳ Ｐゴシック"/>
              </a:rPr>
              <a:t>Definition of </a:t>
            </a:r>
            <a:r>
              <a:rPr lang="en-US" sz="2800" cap="small" dirty="0" smtClean="0">
                <a:solidFill>
                  <a:srgbClr val="29527B"/>
                </a:solidFill>
                <a:ea typeface="ＭＳ Ｐゴシック"/>
                <a:cs typeface="ＭＳ Ｐゴシック"/>
              </a:rPr>
              <a:t>Terms, Cont.</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50" y="1066800"/>
            <a:ext cx="8972550" cy="5276850"/>
          </a:xfrm>
        </p:spPr>
        <p:txBody>
          <a:bodyPr/>
          <a:lstStyle/>
          <a:p>
            <a:r>
              <a:rPr lang="en-US" sz="2400" dirty="0" smtClean="0"/>
              <a:t>Application Protocol Data Unit (APDU)</a:t>
            </a:r>
          </a:p>
          <a:p>
            <a:pPr lvl="1"/>
            <a:r>
              <a:rPr lang="en-US" sz="2400" dirty="0" smtClean="0"/>
              <a:t> </a:t>
            </a:r>
            <a:r>
              <a:rPr lang="en-US" sz="2000" dirty="0" smtClean="0"/>
              <a:t>A defined </a:t>
            </a:r>
            <a:r>
              <a:rPr lang="en-US" sz="2000" dirty="0"/>
              <a:t>data structure that is transferred at a peer level between two applications </a:t>
            </a:r>
            <a:r>
              <a:rPr lang="en-US" sz="2000" dirty="0" smtClean="0"/>
              <a:t>generally </a:t>
            </a:r>
            <a:r>
              <a:rPr lang="en-US" sz="2000" dirty="0"/>
              <a:t>installed and operation on different Physical Objects (devices</a:t>
            </a:r>
            <a:r>
              <a:rPr lang="en-US" sz="2000" dirty="0" smtClean="0"/>
              <a:t>).</a:t>
            </a:r>
          </a:p>
          <a:p>
            <a:pPr marL="384029" lvl="1" indent="0">
              <a:buNone/>
            </a:pPr>
            <a:r>
              <a:rPr lang="en-US" sz="2000" dirty="0"/>
              <a:t>	</a:t>
            </a:r>
            <a:endParaRPr lang="en-US" sz="2000" dirty="0" smtClean="0"/>
          </a:p>
          <a:p>
            <a:r>
              <a:rPr lang="en-US" sz="2000" dirty="0"/>
              <a:t>Application </a:t>
            </a:r>
            <a:r>
              <a:rPr lang="en-US" sz="2000" dirty="0" smtClean="0"/>
              <a:t>Protocol Data </a:t>
            </a:r>
            <a:r>
              <a:rPr lang="en-US" sz="2000" dirty="0"/>
              <a:t>Unit (ADU) </a:t>
            </a:r>
            <a:r>
              <a:rPr lang="en-US" sz="2000" b="1" dirty="0" smtClean="0"/>
              <a:t>Bundle</a:t>
            </a:r>
            <a:endParaRPr lang="en-US" sz="2000" dirty="0" smtClean="0"/>
          </a:p>
          <a:p>
            <a:pPr lvl="1"/>
            <a:r>
              <a:rPr lang="en-US" sz="2000" dirty="0" smtClean="0"/>
              <a:t>An APDU </a:t>
            </a:r>
            <a:r>
              <a:rPr lang="en-US" sz="2000" dirty="0"/>
              <a:t>Bundle is an instantiation of an ADU Bundle Type, which is a formally defined data structure containing of a Bundle Header consisting of one or more Data Elements and a Bundle Body; each consisting of one or more ADU Body data structures (see above). </a:t>
            </a:r>
          </a:p>
          <a:p>
            <a:endParaRPr lang="en-US" sz="2000" dirty="0"/>
          </a:p>
          <a:p>
            <a:endParaRPr lang="en-US" sz="2000" dirty="0"/>
          </a:p>
        </p:txBody>
      </p:sp>
    </p:spTree>
    <p:extLst>
      <p:ext uri="{BB962C8B-B14F-4D97-AF65-F5344CB8AC3E}">
        <p14:creationId xmlns:p14="http://schemas.microsoft.com/office/powerpoint/2010/main" val="1807636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a:solidFill>
                  <a:srgbClr val="29527B"/>
                </a:solidFill>
                <a:ea typeface="ＭＳ Ｐゴシック"/>
                <a:cs typeface="ＭＳ Ｐゴシック"/>
              </a:rPr>
              <a:t>Agenda for the </a:t>
            </a:r>
            <a:r>
              <a:rPr lang="en-US" sz="2800" cap="small" dirty="0" smtClean="0">
                <a:solidFill>
                  <a:srgbClr val="29527B"/>
                </a:solidFill>
                <a:ea typeface="ＭＳ Ｐゴシック"/>
                <a:cs typeface="ＭＳ Ｐゴシック"/>
              </a:rPr>
              <a:t>session</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441434" y="1153511"/>
            <a:ext cx="8229600" cy="4525963"/>
          </a:xfrm>
        </p:spPr>
        <p:txBody>
          <a:bodyPr/>
          <a:lstStyle/>
          <a:p>
            <a:pPr marL="173728" indent="0">
              <a:buNone/>
            </a:pPr>
            <a:r>
              <a:rPr lang="en-US" dirty="0" smtClean="0"/>
              <a:t>Morning Sections from 10:00 to 12:30 EST, Afternoon Sections from 1:00 to 4:30 EDT</a:t>
            </a:r>
          </a:p>
          <a:p>
            <a:pPr marL="173728" indent="0">
              <a:buNone/>
            </a:pPr>
            <a:endParaRPr lang="en-US" dirty="0" smtClean="0"/>
          </a:p>
          <a:p>
            <a:pPr>
              <a:spcBef>
                <a:spcPts val="0"/>
              </a:spcBef>
            </a:pPr>
            <a:r>
              <a:rPr lang="en-US" sz="1800" dirty="0" smtClean="0"/>
              <a:t>Day 1, AM:  Section 1</a:t>
            </a:r>
          </a:p>
          <a:p>
            <a:pPr lvl="1">
              <a:spcBef>
                <a:spcPts val="0"/>
              </a:spcBef>
            </a:pPr>
            <a:r>
              <a:rPr lang="en-US" sz="1800" dirty="0" smtClean="0"/>
              <a:t>Overview and welcome</a:t>
            </a:r>
          </a:p>
          <a:p>
            <a:pPr lvl="1">
              <a:spcBef>
                <a:spcPts val="0"/>
              </a:spcBef>
            </a:pPr>
            <a:r>
              <a:rPr lang="en-US" sz="1800" dirty="0" smtClean="0"/>
              <a:t>Importance of </a:t>
            </a:r>
            <a:r>
              <a:rPr lang="en-US" sz="1800" dirty="0"/>
              <a:t>the common understanding of standards and </a:t>
            </a:r>
            <a:r>
              <a:rPr lang="en-US" sz="1800" dirty="0" smtClean="0"/>
              <a:t>specifications</a:t>
            </a:r>
          </a:p>
          <a:p>
            <a:pPr>
              <a:spcBef>
                <a:spcPts val="0"/>
              </a:spcBef>
            </a:pPr>
            <a:endParaRPr lang="en-US" sz="1800" dirty="0"/>
          </a:p>
          <a:p>
            <a:pPr>
              <a:spcBef>
                <a:spcPts val="0"/>
              </a:spcBef>
            </a:pPr>
            <a:r>
              <a:rPr lang="en-US" sz="1800" dirty="0" smtClean="0"/>
              <a:t>Day 1, PM:  Section 2</a:t>
            </a:r>
          </a:p>
          <a:p>
            <a:pPr lvl="1">
              <a:spcBef>
                <a:spcPts val="0"/>
              </a:spcBef>
            </a:pPr>
            <a:r>
              <a:rPr lang="en-US" sz="1800" dirty="0" smtClean="0"/>
              <a:t>Vehicle </a:t>
            </a:r>
            <a:r>
              <a:rPr lang="en-US" sz="1800" dirty="0"/>
              <a:t>Situation </a:t>
            </a:r>
            <a:r>
              <a:rPr lang="en-US" sz="1800" dirty="0" smtClean="0"/>
              <a:t>Data</a:t>
            </a:r>
          </a:p>
          <a:p>
            <a:pPr lvl="1">
              <a:spcBef>
                <a:spcPts val="0"/>
              </a:spcBef>
            </a:pPr>
            <a:r>
              <a:rPr lang="en-US" sz="1800" dirty="0" smtClean="0"/>
              <a:t>DSRC </a:t>
            </a:r>
            <a:r>
              <a:rPr lang="en-US" sz="1800" dirty="0"/>
              <a:t>basics</a:t>
            </a:r>
            <a:endParaRPr lang="en-US" sz="1800" dirty="0" smtClean="0"/>
          </a:p>
          <a:p>
            <a:pPr>
              <a:spcBef>
                <a:spcPts val="0"/>
              </a:spcBef>
            </a:pPr>
            <a:endParaRPr lang="en-US" sz="1800" dirty="0"/>
          </a:p>
          <a:p>
            <a:pPr>
              <a:spcBef>
                <a:spcPts val="0"/>
              </a:spcBef>
            </a:pPr>
            <a:r>
              <a:rPr lang="en-US" sz="1800" dirty="0" smtClean="0"/>
              <a:t>Day 2, AM:  Section 3</a:t>
            </a:r>
          </a:p>
          <a:p>
            <a:pPr lvl="1">
              <a:spcBef>
                <a:spcPts val="0"/>
              </a:spcBef>
            </a:pPr>
            <a:r>
              <a:rPr lang="en-US" sz="1800" dirty="0"/>
              <a:t>Field Situation Data and Data Clearinghouse deposits</a:t>
            </a:r>
          </a:p>
          <a:p>
            <a:pPr lvl="1">
              <a:spcBef>
                <a:spcPts val="0"/>
              </a:spcBef>
            </a:pPr>
            <a:r>
              <a:rPr lang="en-US" sz="1800" dirty="0"/>
              <a:t>WAVE IP transport</a:t>
            </a:r>
          </a:p>
          <a:p>
            <a:pPr>
              <a:spcBef>
                <a:spcPts val="0"/>
              </a:spcBef>
            </a:pPr>
            <a:endParaRPr lang="en-US" sz="1800" dirty="0" smtClean="0"/>
          </a:p>
          <a:p>
            <a:pPr>
              <a:spcBef>
                <a:spcPts val="0"/>
              </a:spcBef>
            </a:pPr>
            <a:endParaRPr lang="en-US" sz="1800" dirty="0"/>
          </a:p>
          <a:p>
            <a:pPr>
              <a:spcBef>
                <a:spcPts val="0"/>
              </a:spcBef>
            </a:pPr>
            <a:r>
              <a:rPr lang="en-US" sz="1800" dirty="0" smtClean="0"/>
              <a:t>Day 4, PM:  Section 4</a:t>
            </a:r>
          </a:p>
          <a:p>
            <a:pPr lvl="1">
              <a:spcBef>
                <a:spcPts val="0"/>
              </a:spcBef>
            </a:pPr>
            <a:r>
              <a:rPr lang="en-US" sz="1800" dirty="0"/>
              <a:t>Traveler Situation </a:t>
            </a:r>
            <a:r>
              <a:rPr lang="en-US" sz="1800" dirty="0" smtClean="0"/>
              <a:t>Data</a:t>
            </a:r>
          </a:p>
          <a:p>
            <a:pPr lvl="1">
              <a:spcBef>
                <a:spcPts val="0"/>
              </a:spcBef>
            </a:pPr>
            <a:r>
              <a:rPr lang="en-US" sz="1800" dirty="0" smtClean="0"/>
              <a:t>SCMS basics</a:t>
            </a:r>
            <a:endParaRPr lang="en-US" sz="1800" dirty="0"/>
          </a:p>
          <a:p>
            <a:pPr lvl="1">
              <a:spcBef>
                <a:spcPts val="0"/>
              </a:spcBef>
            </a:pPr>
            <a:r>
              <a:rPr lang="en-US" sz="1800" dirty="0" smtClean="0"/>
              <a:t>Wrap </a:t>
            </a:r>
            <a:r>
              <a:rPr lang="en-US" sz="1800" dirty="0"/>
              <a:t>up, take always, relationship continuation. </a:t>
            </a:r>
          </a:p>
        </p:txBody>
      </p:sp>
    </p:spTree>
    <p:extLst>
      <p:ext uri="{BB962C8B-B14F-4D97-AF65-F5344CB8AC3E}">
        <p14:creationId xmlns:p14="http://schemas.microsoft.com/office/powerpoint/2010/main" val="1737401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Uniform Implementations </a:t>
            </a:r>
            <a:endParaRPr lang="en-US" sz="36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090953"/>
            <a:ext cx="7907705" cy="4852647"/>
          </a:xfrm>
          <a:prstGeom prst="rect">
            <a:avLst/>
          </a:prstGeom>
        </p:spPr>
      </p:pic>
      <p:sp>
        <p:nvSpPr>
          <p:cNvPr id="5" name="TextBox 4"/>
          <p:cNvSpPr txBox="1"/>
          <p:nvPr/>
        </p:nvSpPr>
        <p:spPr>
          <a:xfrm>
            <a:off x="8107860" y="1868895"/>
            <a:ext cx="1050288" cy="230832"/>
          </a:xfrm>
          <a:prstGeom prst="rect">
            <a:avLst/>
          </a:prstGeom>
          <a:noFill/>
        </p:spPr>
        <p:txBody>
          <a:bodyPr wrap="none" rtlCol="0">
            <a:spAutoFit/>
          </a:bodyPr>
          <a:lstStyle/>
          <a:p>
            <a:r>
              <a:rPr lang="en-US" sz="900" i="0" dirty="0" smtClean="0">
                <a:solidFill>
                  <a:schemeClr val="tx1"/>
                </a:solidFill>
              </a:rPr>
              <a:t>Source:  USDOT</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0597"/>
          <a:stretch/>
        </p:blipFill>
        <p:spPr>
          <a:xfrm>
            <a:off x="6744304" y="1310095"/>
            <a:ext cx="1380489" cy="1117600"/>
          </a:xfrm>
          <a:prstGeom prst="rect">
            <a:avLst/>
          </a:prstGeom>
          <a:ln w="25400">
            <a:solidFill>
              <a:schemeClr val="accent1">
                <a:lumMod val="60000"/>
                <a:lumOff val="40000"/>
              </a:schemeClr>
            </a:solid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1" y="4241801"/>
            <a:ext cx="1106551" cy="1199236"/>
          </a:xfrm>
          <a:prstGeom prst="rect">
            <a:avLst/>
          </a:prstGeom>
          <a:noFill/>
          <a:ln w="25400">
            <a:solidFill>
              <a:schemeClr val="accent1">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676401" y="5441036"/>
            <a:ext cx="986167" cy="230832"/>
          </a:xfrm>
          <a:prstGeom prst="rect">
            <a:avLst/>
          </a:prstGeom>
          <a:noFill/>
        </p:spPr>
        <p:txBody>
          <a:bodyPr wrap="none" rtlCol="0">
            <a:spAutoFit/>
          </a:bodyPr>
          <a:lstStyle/>
          <a:p>
            <a:r>
              <a:rPr lang="en-US" sz="900" i="0" dirty="0" smtClean="0">
                <a:solidFill>
                  <a:schemeClr val="tx1"/>
                </a:solidFill>
              </a:rPr>
              <a:t>Source:  Flicker</a:t>
            </a:r>
          </a:p>
        </p:txBody>
      </p:sp>
      <p:sp>
        <p:nvSpPr>
          <p:cNvPr id="6" name="TextBox 5"/>
          <p:cNvSpPr txBox="1"/>
          <p:nvPr/>
        </p:nvSpPr>
        <p:spPr>
          <a:xfrm>
            <a:off x="5334001" y="4038600"/>
            <a:ext cx="3691099" cy="2246769"/>
          </a:xfrm>
          <a:prstGeom prst="rect">
            <a:avLst/>
          </a:prstGeom>
          <a:solidFill>
            <a:schemeClr val="accent1">
              <a:lumMod val="40000"/>
              <a:lumOff val="60000"/>
            </a:schemeClr>
          </a:solidFill>
          <a:ln w="25400">
            <a:solidFill>
              <a:schemeClr val="accent1"/>
            </a:solidFill>
          </a:ln>
        </p:spPr>
        <p:txBody>
          <a:bodyPr wrap="square" rtlCol="0">
            <a:spAutoFit/>
          </a:bodyPr>
          <a:lstStyle/>
          <a:p>
            <a:r>
              <a:rPr lang="en-US" sz="2000" b="1" i="1" dirty="0" smtClean="0"/>
              <a:t>The Internet of Something Big</a:t>
            </a:r>
          </a:p>
          <a:p>
            <a:pPr marL="285750" indent="-285750">
              <a:buFont typeface="Arial" panose="020B0604020202020204" pitchFamily="34" charset="0"/>
              <a:buChar char="•"/>
            </a:pPr>
            <a:r>
              <a:rPr lang="en-US" sz="2000" b="1" dirty="0" smtClean="0"/>
              <a:t>Reference architecture</a:t>
            </a:r>
          </a:p>
          <a:p>
            <a:pPr marL="285750" indent="-285750">
              <a:buFont typeface="Arial" panose="020B0604020202020204" pitchFamily="34" charset="0"/>
              <a:buChar char="•"/>
            </a:pPr>
            <a:r>
              <a:rPr lang="en-US" sz="2000" b="1" dirty="0" smtClean="0"/>
              <a:t>Consensus definitions</a:t>
            </a:r>
          </a:p>
          <a:p>
            <a:pPr marL="285750" indent="-285750">
              <a:buFont typeface="Arial" panose="020B0604020202020204" pitchFamily="34" charset="0"/>
              <a:buChar char="•"/>
            </a:pPr>
            <a:r>
              <a:rPr lang="en-US" sz="2000" b="1" dirty="0" smtClean="0"/>
              <a:t>Opportunity for a common experience, ability to do more</a:t>
            </a:r>
            <a:endParaRPr lang="en-US" sz="2000" b="1"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5331" y="0"/>
            <a:ext cx="1008669" cy="1008669"/>
          </a:xfrm>
          <a:prstGeom prst="rect">
            <a:avLst/>
          </a:prstGeom>
          <a:solidFill>
            <a:srgbClr val="29527B"/>
          </a:solidFill>
        </p:spPr>
      </p:pic>
    </p:spTree>
    <p:extLst>
      <p:ext uri="{BB962C8B-B14F-4D97-AF65-F5344CB8AC3E}">
        <p14:creationId xmlns:p14="http://schemas.microsoft.com/office/powerpoint/2010/main" val="1103812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114800" y="1762010"/>
            <a:ext cx="4167995" cy="1988443"/>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p:nvPr/>
        </p:nvSpPr>
        <p:spPr>
          <a:xfrm>
            <a:off x="2368163" y="3010823"/>
            <a:ext cx="4886796" cy="2652614"/>
          </a:xfrm>
          <a:prstGeom prst="rect">
            <a:avLst/>
          </a:prstGeom>
          <a:blipFill>
            <a:blip r:embed="rId4" cstate="print"/>
            <a:stretch>
              <a:fillRect/>
            </a:stretch>
          </a:blipFill>
        </p:spPr>
        <p:txBody>
          <a:bodyPr wrap="square" lIns="0" tIns="0" rIns="0" bIns="0" rtlCol="0">
            <a:noAutofit/>
          </a:bodyPr>
          <a:lstStyle/>
          <a:p>
            <a:endParaRPr/>
          </a:p>
        </p:txBody>
      </p:sp>
      <p:sp>
        <p:nvSpPr>
          <p:cNvPr id="11" name="object 11"/>
          <p:cNvSpPr/>
          <p:nvPr/>
        </p:nvSpPr>
        <p:spPr>
          <a:xfrm>
            <a:off x="533400" y="1686983"/>
            <a:ext cx="2516960" cy="2459208"/>
          </a:xfrm>
          <a:prstGeom prst="rect">
            <a:avLst/>
          </a:prstGeom>
          <a:blipFill>
            <a:blip r:embed="rId5" cstate="print"/>
            <a:stretch>
              <a:fillRect/>
            </a:stretch>
          </a:blipFill>
        </p:spPr>
        <p:txBody>
          <a:bodyPr wrap="square" lIns="0" tIns="0" rIns="0" bIns="0" rtlCol="0">
            <a:noAutofit/>
          </a:bodyPr>
          <a:lstStyle/>
          <a:p>
            <a:endParaRPr/>
          </a:p>
        </p:txBody>
      </p:sp>
      <p:sp>
        <p:nvSpPr>
          <p:cNvPr id="8" name="object 8"/>
          <p:cNvSpPr txBox="1"/>
          <p:nvPr/>
        </p:nvSpPr>
        <p:spPr>
          <a:xfrm>
            <a:off x="533400" y="480624"/>
            <a:ext cx="8300796" cy="432307"/>
          </a:xfrm>
          <a:prstGeom prst="rect">
            <a:avLst/>
          </a:prstGeom>
        </p:spPr>
        <p:txBody>
          <a:bodyPr wrap="square" lIns="0" tIns="0" rIns="0" bIns="0" rtlCol="0">
            <a:noAutofit/>
          </a:bodyPr>
          <a:lstStyle/>
          <a:p>
            <a:pPr marL="12700">
              <a:lnSpc>
                <a:spcPts val="3375"/>
              </a:lnSpc>
              <a:tabLst>
                <a:tab pos="8216900" algn="l"/>
              </a:tabLst>
            </a:pPr>
            <a:r>
              <a:rPr sz="3200" b="1" dirty="0">
                <a:solidFill>
                  <a:srgbClr val="29527B"/>
                </a:solidFill>
                <a:latin typeface="Arial"/>
                <a:cs typeface="Arial"/>
              </a:rPr>
              <a:t>E</a:t>
            </a:r>
            <a:r>
              <a:rPr sz="3200" b="1" spc="-4" dirty="0">
                <a:solidFill>
                  <a:srgbClr val="29527B"/>
                </a:solidFill>
                <a:latin typeface="Arial"/>
                <a:cs typeface="Arial"/>
              </a:rPr>
              <a:t>xample</a:t>
            </a:r>
            <a:r>
              <a:rPr sz="3200" b="1" dirty="0">
                <a:solidFill>
                  <a:srgbClr val="29527B"/>
                </a:solidFill>
                <a:latin typeface="Arial"/>
                <a:cs typeface="Arial"/>
              </a:rPr>
              <a:t>s</a:t>
            </a:r>
            <a:r>
              <a:rPr sz="3200" b="1" spc="-19" dirty="0">
                <a:solidFill>
                  <a:srgbClr val="29527B"/>
                </a:solidFill>
                <a:latin typeface="Arial"/>
                <a:cs typeface="Arial"/>
              </a:rPr>
              <a:t> </a:t>
            </a:r>
            <a:r>
              <a:rPr sz="3200" b="1" spc="-4" dirty="0">
                <a:solidFill>
                  <a:srgbClr val="29527B"/>
                </a:solidFill>
                <a:latin typeface="Arial"/>
                <a:cs typeface="Arial"/>
              </a:rPr>
              <a:t>o</a:t>
            </a:r>
            <a:r>
              <a:rPr sz="3200" b="1" dirty="0">
                <a:solidFill>
                  <a:srgbClr val="29527B"/>
                </a:solidFill>
                <a:latin typeface="Arial"/>
                <a:cs typeface="Arial"/>
              </a:rPr>
              <a:t>f</a:t>
            </a:r>
            <a:r>
              <a:rPr sz="3200" b="1" spc="-14" dirty="0">
                <a:solidFill>
                  <a:srgbClr val="29527B"/>
                </a:solidFill>
                <a:latin typeface="Arial"/>
                <a:cs typeface="Arial"/>
              </a:rPr>
              <a:t> </a:t>
            </a:r>
            <a:r>
              <a:rPr sz="3200" b="1" dirty="0">
                <a:solidFill>
                  <a:srgbClr val="29527B"/>
                </a:solidFill>
                <a:latin typeface="Arial"/>
                <a:cs typeface="Arial"/>
              </a:rPr>
              <a:t>S</a:t>
            </a:r>
            <a:r>
              <a:rPr sz="3200" b="1" spc="-4" dirty="0">
                <a:solidFill>
                  <a:srgbClr val="29527B"/>
                </a:solidFill>
                <a:latin typeface="Arial"/>
                <a:cs typeface="Arial"/>
              </a:rPr>
              <a:t>ome</a:t>
            </a:r>
            <a:r>
              <a:rPr sz="3200" b="1" dirty="0">
                <a:solidFill>
                  <a:srgbClr val="29527B"/>
                </a:solidFill>
                <a:latin typeface="Arial"/>
                <a:cs typeface="Arial"/>
              </a:rPr>
              <a:t>t</a:t>
            </a:r>
            <a:r>
              <a:rPr sz="3200" b="1" spc="-4" dirty="0">
                <a:solidFill>
                  <a:srgbClr val="29527B"/>
                </a:solidFill>
                <a:latin typeface="Arial"/>
                <a:cs typeface="Arial"/>
              </a:rPr>
              <a:t>hin</a:t>
            </a:r>
            <a:r>
              <a:rPr sz="3200" b="1" dirty="0">
                <a:solidFill>
                  <a:srgbClr val="29527B"/>
                </a:solidFill>
                <a:latin typeface="Arial"/>
                <a:cs typeface="Arial"/>
              </a:rPr>
              <a:t>g</a:t>
            </a:r>
            <a:r>
              <a:rPr sz="3200" b="1" spc="-29" dirty="0">
                <a:solidFill>
                  <a:srgbClr val="29527B"/>
                </a:solidFill>
                <a:latin typeface="Arial"/>
                <a:cs typeface="Arial"/>
              </a:rPr>
              <a:t> </a:t>
            </a:r>
            <a:r>
              <a:rPr sz="3200" b="1" spc="4" dirty="0">
                <a:solidFill>
                  <a:srgbClr val="29527B"/>
                </a:solidFill>
                <a:latin typeface="Arial"/>
                <a:cs typeface="Arial"/>
              </a:rPr>
              <a:t>B</a:t>
            </a:r>
            <a:r>
              <a:rPr sz="3200" b="1" spc="-4" dirty="0">
                <a:solidFill>
                  <a:srgbClr val="29527B"/>
                </a:solidFill>
                <a:latin typeface="Arial"/>
                <a:cs typeface="Arial"/>
              </a:rPr>
              <a:t>i</a:t>
            </a:r>
            <a:r>
              <a:rPr sz="3200" b="1" dirty="0">
                <a:solidFill>
                  <a:srgbClr val="29527B"/>
                </a:solidFill>
                <a:latin typeface="Arial"/>
                <a:cs typeface="Arial"/>
              </a:rPr>
              <a:t>g 	</a:t>
            </a:r>
            <a:endParaRPr sz="3200" dirty="0">
              <a:solidFill>
                <a:srgbClr val="29527B"/>
              </a:solidFill>
              <a:latin typeface="Arial"/>
              <a:cs typeface="Arial"/>
            </a:endParaRPr>
          </a:p>
        </p:txBody>
      </p:sp>
      <p:sp>
        <p:nvSpPr>
          <p:cNvPr id="5" name="object 5"/>
          <p:cNvSpPr txBox="1"/>
          <p:nvPr/>
        </p:nvSpPr>
        <p:spPr>
          <a:xfrm>
            <a:off x="2444831" y="1439926"/>
            <a:ext cx="110272"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2938818" y="1439926"/>
            <a:ext cx="111085"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149548" y="1439926"/>
            <a:ext cx="109458"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914535" y="1439926"/>
            <a:ext cx="2848464" cy="152400"/>
          </a:xfrm>
          <a:prstGeom prst="rect">
            <a:avLst/>
          </a:prstGeom>
        </p:spPr>
        <p:txBody>
          <a:bodyPr wrap="square" lIns="0" tIns="0" rIns="0" bIns="0" rtlCol="0">
            <a:noAutofit/>
          </a:bodyPr>
          <a:lstStyle/>
          <a:p>
            <a:pPr marL="25400">
              <a:lnSpc>
                <a:spcPts val="1000"/>
              </a:lnSpc>
            </a:pPr>
            <a:endParaRPr sz="100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5331" y="0"/>
            <a:ext cx="1008669" cy="1008669"/>
          </a:xfrm>
          <a:prstGeom prst="rect">
            <a:avLst/>
          </a:prstGeom>
          <a:solidFill>
            <a:srgbClr val="29527B"/>
          </a:solidFill>
        </p:spPr>
      </p:pic>
    </p:spTree>
    <p:extLst>
      <p:ext uri="{BB962C8B-B14F-4D97-AF65-F5344CB8AC3E}">
        <p14:creationId xmlns:p14="http://schemas.microsoft.com/office/powerpoint/2010/main" val="3089588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457200" y="123335"/>
            <a:ext cx="8229600" cy="762000"/>
          </a:xfrm>
        </p:spPr>
        <p:txBody>
          <a:bodyPr/>
          <a:lstStyle/>
          <a:p>
            <a:r>
              <a:rPr lang="en-US" sz="2800" cap="small" dirty="0">
                <a:solidFill>
                  <a:srgbClr val="29527B"/>
                </a:solidFill>
                <a:ea typeface="ＭＳ Ｐゴシック"/>
                <a:cs typeface="ＭＳ Ｐゴシック"/>
              </a:rPr>
              <a:t>A Variety of Communication Media</a:t>
            </a:r>
            <a:r>
              <a:rPr lang="en-US" sz="2800" cap="small" dirty="0" smtClean="0">
                <a:solidFill>
                  <a:srgbClr val="29527B"/>
                </a:solidFill>
                <a:ea typeface="ＭＳ Ｐゴシック"/>
                <a:cs typeface="ＭＳ Ｐゴシック"/>
              </a:rPr>
              <a:t>,</a:t>
            </a:r>
            <a:br>
              <a:rPr lang="en-US" sz="2800" cap="small" dirty="0" smtClean="0">
                <a:solidFill>
                  <a:srgbClr val="29527B"/>
                </a:solidFill>
                <a:ea typeface="ＭＳ Ｐゴシック"/>
                <a:cs typeface="ＭＳ Ｐゴシック"/>
              </a:rPr>
            </a:br>
            <a:r>
              <a:rPr lang="en-US" sz="2800" cap="small" dirty="0" smtClean="0">
                <a:solidFill>
                  <a:srgbClr val="29527B"/>
                </a:solidFill>
                <a:ea typeface="ＭＳ Ｐゴシック"/>
                <a:cs typeface="ＭＳ Ｐゴシック"/>
              </a:rPr>
              <a:t>Data </a:t>
            </a:r>
            <a:r>
              <a:rPr lang="en-US" sz="2800" cap="small" dirty="0">
                <a:solidFill>
                  <a:srgbClr val="29527B"/>
                </a:solidFill>
                <a:ea typeface="ＭＳ Ｐゴシック"/>
                <a:cs typeface="ＭＳ Ｐゴシック"/>
              </a:rPr>
              <a:t>Needs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331" y="-9000"/>
            <a:ext cx="1008669" cy="1008669"/>
          </a:xfrm>
          <a:prstGeom prst="rect">
            <a:avLst/>
          </a:prstGeom>
          <a:solidFill>
            <a:srgbClr val="29527B"/>
          </a:solidFill>
        </p:spPr>
      </p:pic>
      <p:pic>
        <p:nvPicPr>
          <p:cNvPr id="2" name="Picture 1"/>
          <p:cNvPicPr>
            <a:picLocks noChangeAspect="1"/>
          </p:cNvPicPr>
          <p:nvPr/>
        </p:nvPicPr>
        <p:blipFill>
          <a:blip r:embed="rId4"/>
          <a:stretch>
            <a:fillRect/>
          </a:stretch>
        </p:blipFill>
        <p:spPr>
          <a:xfrm>
            <a:off x="0" y="1875187"/>
            <a:ext cx="9144000" cy="1482688"/>
          </a:xfrm>
          <a:prstGeom prst="rect">
            <a:avLst/>
          </a:prstGeom>
        </p:spPr>
      </p:pic>
      <p:pic>
        <p:nvPicPr>
          <p:cNvPr id="3" name="Picture 2"/>
          <p:cNvPicPr>
            <a:picLocks noChangeAspect="1"/>
          </p:cNvPicPr>
          <p:nvPr/>
        </p:nvPicPr>
        <p:blipFill>
          <a:blip r:embed="rId5"/>
          <a:stretch>
            <a:fillRect/>
          </a:stretch>
        </p:blipFill>
        <p:spPr>
          <a:xfrm>
            <a:off x="0" y="3433051"/>
            <a:ext cx="3526226" cy="2064659"/>
          </a:xfrm>
          <a:prstGeom prst="rect">
            <a:avLst/>
          </a:prstGeom>
        </p:spPr>
      </p:pic>
      <p:pic>
        <p:nvPicPr>
          <p:cNvPr id="5" name="Picture 4"/>
          <p:cNvPicPr>
            <a:picLocks noChangeAspect="1"/>
          </p:cNvPicPr>
          <p:nvPr/>
        </p:nvPicPr>
        <p:blipFill>
          <a:blip r:embed="rId6"/>
          <a:stretch>
            <a:fillRect/>
          </a:stretch>
        </p:blipFill>
        <p:spPr>
          <a:xfrm>
            <a:off x="3685736" y="3433051"/>
            <a:ext cx="3258158" cy="2209580"/>
          </a:xfrm>
          <a:prstGeom prst="rect">
            <a:avLst/>
          </a:prstGeom>
        </p:spPr>
      </p:pic>
      <p:pic>
        <p:nvPicPr>
          <p:cNvPr id="6" name="Picture 5"/>
          <p:cNvPicPr>
            <a:picLocks noChangeAspect="1"/>
          </p:cNvPicPr>
          <p:nvPr/>
        </p:nvPicPr>
        <p:blipFill>
          <a:blip r:embed="rId7"/>
          <a:stretch>
            <a:fillRect/>
          </a:stretch>
        </p:blipFill>
        <p:spPr>
          <a:xfrm>
            <a:off x="7110320" y="3409736"/>
            <a:ext cx="2050022" cy="2317665"/>
          </a:xfrm>
          <a:prstGeom prst="rect">
            <a:avLst/>
          </a:prstGeom>
        </p:spPr>
      </p:pic>
      <p:sp>
        <p:nvSpPr>
          <p:cNvPr id="7" name="TextBox 6"/>
          <p:cNvSpPr txBox="1"/>
          <p:nvPr/>
        </p:nvSpPr>
        <p:spPr>
          <a:xfrm>
            <a:off x="457200" y="1118861"/>
            <a:ext cx="8966579" cy="6063198"/>
          </a:xfrm>
          <a:prstGeom prst="rect">
            <a:avLst/>
          </a:prstGeom>
          <a:noFill/>
        </p:spPr>
        <p:txBody>
          <a:bodyPr wrap="square" rtlCol="0">
            <a:spAutoFit/>
          </a:bodyPr>
          <a:lstStyle/>
          <a:p>
            <a:r>
              <a:rPr lang="en-US" sz="2000" b="1" u="sng" dirty="0"/>
              <a:t>Resources: </a:t>
            </a:r>
            <a:r>
              <a:rPr lang="en-US" sz="2000" b="1" dirty="0"/>
              <a:t>wired and wireless, the Internet </a:t>
            </a:r>
            <a:endParaRPr lang="en-US" sz="2000" dirty="0"/>
          </a:p>
          <a:p>
            <a:pPr marL="285737" indent="-285737">
              <a:buFont typeface="Wingdings" panose="05000000000000000000" pitchFamily="2" charset="2"/>
              <a:buChar char="§"/>
            </a:pPr>
            <a:r>
              <a:rPr lang="en-US" sz="2000" b="1" dirty="0"/>
              <a:t>3,000 miles, 3,000 meters, 300 meters, 3 meters</a:t>
            </a:r>
            <a:r>
              <a:rPr lang="en-US" sz="2000" dirty="0"/>
              <a:t>.</a:t>
            </a:r>
          </a:p>
          <a:p>
            <a:pPr marL="285737" indent="-285737">
              <a:buFont typeface="Wingdings" panose="05000000000000000000" pitchFamily="2" charset="2"/>
              <a:buChar char="§"/>
            </a:pPr>
            <a:endParaRPr lang="en-US" sz="1600" b="1" u="sng" dirty="0"/>
          </a:p>
          <a:p>
            <a:pPr marL="285737" indent="-285737">
              <a:buFont typeface="Wingdings" panose="05000000000000000000" pitchFamily="2" charset="2"/>
              <a:buChar char="§"/>
            </a:pPr>
            <a:endParaRPr lang="en-US" sz="1600" b="1" u="sng" dirty="0"/>
          </a:p>
          <a:p>
            <a:pPr marL="285737" indent="-285737">
              <a:buFont typeface="Wingdings" panose="05000000000000000000" pitchFamily="2" charset="2"/>
              <a:buChar char="§"/>
            </a:pPr>
            <a:endParaRPr lang="en-US" sz="1600" b="1" u="sng" dirty="0"/>
          </a:p>
          <a:p>
            <a:pPr marL="285737" indent="-285737">
              <a:buFont typeface="Wingdings" panose="05000000000000000000" pitchFamily="2" charset="2"/>
              <a:buChar char="§"/>
            </a:pPr>
            <a:endParaRPr lang="en-US" sz="1600" b="1" u="sng" dirty="0"/>
          </a:p>
          <a:p>
            <a:pPr marL="285737" indent="-285737">
              <a:buFont typeface="Wingdings" panose="05000000000000000000" pitchFamily="2" charset="2"/>
              <a:buChar char="§"/>
            </a:pPr>
            <a:endParaRPr lang="en-US" sz="1600" b="1" u="sng" dirty="0"/>
          </a:p>
          <a:p>
            <a:pPr marL="285737" indent="-285737">
              <a:buFont typeface="Wingdings" panose="05000000000000000000" pitchFamily="2" charset="2"/>
              <a:buChar char="§"/>
            </a:pPr>
            <a:endParaRPr lang="en-US" sz="1600" b="1" u="sng" dirty="0"/>
          </a:p>
          <a:p>
            <a:pPr marL="285737" indent="-285737">
              <a:buFont typeface="Wingdings" panose="05000000000000000000" pitchFamily="2" charset="2"/>
              <a:buChar char="§"/>
            </a:pPr>
            <a:endParaRPr lang="en-US" sz="1600" b="1" u="sng" dirty="0"/>
          </a:p>
          <a:p>
            <a:pPr marL="285737" indent="-285737">
              <a:buFont typeface="Wingdings" panose="05000000000000000000" pitchFamily="2" charset="2"/>
              <a:buChar char="§"/>
            </a:pPr>
            <a:endParaRPr lang="en-US" sz="1600" b="1" u="sng" dirty="0"/>
          </a:p>
          <a:p>
            <a:pPr marL="285737" indent="-285737">
              <a:buFont typeface="Wingdings" panose="05000000000000000000" pitchFamily="2" charset="2"/>
              <a:buChar char="§"/>
            </a:pPr>
            <a:endParaRPr lang="en-US" sz="1600" b="1" u="sng" dirty="0"/>
          </a:p>
          <a:p>
            <a:pPr marL="285737" indent="-285737">
              <a:buFont typeface="Wingdings" panose="05000000000000000000" pitchFamily="2" charset="2"/>
              <a:buChar char="§"/>
            </a:pPr>
            <a:endParaRPr lang="en-US" sz="1600" b="1" u="sng" dirty="0"/>
          </a:p>
          <a:p>
            <a:pPr marL="285737" indent="-285737">
              <a:buFont typeface="Wingdings" panose="05000000000000000000" pitchFamily="2" charset="2"/>
              <a:buChar char="§"/>
            </a:pPr>
            <a:endParaRPr lang="en-US" sz="1600" b="1" u="sng" dirty="0"/>
          </a:p>
          <a:p>
            <a:pPr marL="285737" indent="-285737">
              <a:buFont typeface="Wingdings" panose="05000000000000000000" pitchFamily="2" charset="2"/>
              <a:buChar char="§"/>
            </a:pPr>
            <a:endParaRPr lang="en-US" sz="1600" b="1" u="sng" dirty="0"/>
          </a:p>
          <a:p>
            <a:pPr marL="285737" indent="-285737">
              <a:buFont typeface="Wingdings" panose="05000000000000000000" pitchFamily="2" charset="2"/>
              <a:buChar char="§"/>
            </a:pPr>
            <a:endParaRPr lang="en-US" sz="1600" b="1" u="sng" dirty="0"/>
          </a:p>
          <a:p>
            <a:pPr marL="285737" indent="-285737">
              <a:buFont typeface="Wingdings" panose="05000000000000000000" pitchFamily="2" charset="2"/>
              <a:buChar char="§"/>
            </a:pPr>
            <a:endParaRPr lang="en-US" sz="1600" b="1" u="sng" dirty="0"/>
          </a:p>
          <a:p>
            <a:pPr marL="285737" indent="-285737">
              <a:buFont typeface="Wingdings" panose="05000000000000000000" pitchFamily="2" charset="2"/>
              <a:buChar char="§"/>
            </a:pPr>
            <a:endParaRPr lang="en-US" sz="1600" b="1" u="sng" dirty="0"/>
          </a:p>
          <a:p>
            <a:pPr marL="285737" indent="-285737">
              <a:buFont typeface="Wingdings" panose="05000000000000000000" pitchFamily="2" charset="2"/>
              <a:buChar char="§"/>
            </a:pPr>
            <a:endParaRPr lang="en-US" sz="1600" b="1" u="sng" dirty="0"/>
          </a:p>
          <a:p>
            <a:endParaRPr lang="en-US" sz="2000" b="1" u="sng" dirty="0"/>
          </a:p>
          <a:p>
            <a:r>
              <a:rPr lang="en-US" sz="2000" b="1" u="sng" dirty="0"/>
              <a:t>Requirements</a:t>
            </a:r>
            <a:r>
              <a:rPr lang="en-US" sz="2000" dirty="0"/>
              <a:t>: </a:t>
            </a:r>
            <a:r>
              <a:rPr lang="en-US" sz="2000" b="1" dirty="0"/>
              <a:t>Two types of data distribution: </a:t>
            </a:r>
            <a:endParaRPr lang="en-US" sz="2000" dirty="0"/>
          </a:p>
          <a:p>
            <a:pPr marL="285737" indent="-285737">
              <a:buFont typeface="Wingdings" panose="05000000000000000000" pitchFamily="2" charset="2"/>
              <a:buChar char="§"/>
            </a:pPr>
            <a:r>
              <a:rPr lang="en-US" sz="2000" b="1" dirty="0"/>
              <a:t>To all, To one.</a:t>
            </a:r>
            <a:endParaRPr lang="en-US" sz="2000" dirty="0"/>
          </a:p>
          <a:p>
            <a:r>
              <a:rPr lang="en-US" sz="1600" b="1" u="sng" dirty="0"/>
              <a:t> </a:t>
            </a:r>
            <a:endParaRPr lang="en-US" sz="1600" u="sng" dirty="0"/>
          </a:p>
          <a:p>
            <a:endParaRPr lang="en-US" sz="1600" dirty="0"/>
          </a:p>
        </p:txBody>
      </p:sp>
    </p:spTree>
    <p:extLst>
      <p:ext uri="{BB962C8B-B14F-4D97-AF65-F5344CB8AC3E}">
        <p14:creationId xmlns:p14="http://schemas.microsoft.com/office/powerpoint/2010/main" val="166430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Unified Implementation of the CVRIA</a:t>
            </a:r>
            <a:endParaRPr lang="en-US" sz="2800" cap="small" dirty="0">
              <a:solidFill>
                <a:srgbClr val="29527B"/>
              </a:solidFill>
              <a:ea typeface="ＭＳ Ｐゴシック"/>
              <a:cs typeface="ＭＳ Ｐゴシック"/>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331" y="0"/>
            <a:ext cx="1008669" cy="1008669"/>
          </a:xfrm>
          <a:prstGeom prst="rect">
            <a:avLst/>
          </a:prstGeom>
          <a:solidFill>
            <a:srgbClr val="29527B"/>
          </a:solid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888" y="1008669"/>
            <a:ext cx="8135009" cy="582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6353504" y="1150883"/>
            <a:ext cx="1497726" cy="1876096"/>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8" name="Oval 7"/>
          <p:cNvSpPr/>
          <p:nvPr/>
        </p:nvSpPr>
        <p:spPr bwMode="auto">
          <a:xfrm>
            <a:off x="2632841" y="1639614"/>
            <a:ext cx="5644055" cy="4272456"/>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81340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889862&quot;&gt;&lt;property id=&quot;20148&quot; value=&quot;5&quot;/&gt;&lt;property id=&quot;20300&quot; value=&quot;Slide 64 - &amp;quot;Topic 4: Connected Vehicle Testing and Deployment&amp;quot;&quot;/&gt;&lt;property id=&quot;20307&quot; value=&quot;909&quot;/&gt;&lt;/object&gt;&lt;object type=&quot;3&quot; unique_id=&quot;889863&quot;&gt;&lt;property id=&quot;20148&quot; value=&quot;5&quot;/&gt;&lt;property id=&quot;20300&quot; value=&quot;Slide 65 - &amp;quot;Topic 4: Connected Vehicle Testing and Deployment&amp;quot;&quot;/&gt;&lt;property id=&quot;20307&quot; value=&quot;910&quot;/&gt;&lt;/object&gt;&lt;object type=&quot;3&quot; unique_id=&quot;889864&quot;&gt;&lt;property id=&quot;20148&quot; value=&quot;5&quot;/&gt;&lt;property id=&quot;20300&quot; value=&quot;Slide 66 - &amp;quot;Connected Vehicle Test Bed Video&amp;quot;&quot;/&gt;&lt;property id=&quot;20307&quot; value=&quot;914&quot;/&gt;&lt;/object&gt;&lt;object type=&quot;3&quot; unique_id=&quot;889866&quot;&gt;&lt;property id=&quot;20148&quot; value=&quot;5&quot;/&gt;&lt;property id=&quot;20300&quot; value=&quot;Slide 67 - &amp;quot;Affiliated Interoperable Test Beds&amp;quot;&quot;/&gt;&lt;property id=&quot;20307&quot; value=&quot;912&quot;/&gt;&lt;/object&gt;&lt;object type=&quot;3&quot; unique_id=&quot;889867&quot;&gt;&lt;property id=&quot;20148&quot; value=&quot;5&quot;/&gt;&lt;property id=&quot;20300&quot; value=&quot;Slide 68 - &amp;quot;Overview of USDOT Test Bed Resources&amp;quot;&quot;/&gt;&lt;property id=&quot;20307&quot; value=&quot;913&quot;/&gt;&lt;/object&gt;&lt;object type=&quot;3&quot; unique_id=&quot;889872&quot;&gt;&lt;property id=&quot;20148&quot; value=&quot;5&quot;/&gt;&lt;property id=&quot;20300&quot; value=&quot;Slide 71 - &amp;quot;Small Group Activity&amp;quot;&quot;/&gt;&lt;property id=&quot;20307&quot; value=&quot;919&quot;/&gt;&lt;/object&gt;&lt;object type=&quot;3&quot; unique_id=&quot;889874&quot;&gt;&lt;property id=&quot;20148&quot; value=&quot;5&quot;/&gt;&lt;property id=&quot;20300&quot; value=&quot;Slide 73 - &amp;quot;Infrastructure Deployment Planning&amp;quot;&quot;/&gt;&lt;property id=&quot;20307&quot; value=&quot;921&quot;/&gt;&lt;/object&gt;&lt;object type=&quot;3&quot; unique_id=&quot;889876&quot;&gt;&lt;property id=&quot;20148&quot; value=&quot;5&quot;/&gt;&lt;property id=&quot;20300&quot; value=&quot;Slide 76 - &amp;quot;Let’s Recap&amp;quot;&quot;/&gt;&lt;property id=&quot;20307&quot; value=&quot;924&quot;/&gt;&lt;/object&gt;&lt;object type=&quot;3&quot; unique_id=&quot;889877&quot;&gt;&lt;property id=&quot;20148&quot; value=&quot;5&quot;/&gt;&lt;property id=&quot;20300&quot; value=&quot;Slide 79 - &amp;quot;Get Involved&amp;quot;&quot;/&gt;&lt;property id=&quot;20307&quot; value=&quot;922&quot;/&gt;&lt;/object&gt;&lt;object type=&quot;3&quot; unique_id=&quot;889878&quot;&gt;&lt;property id=&quot;20148&quot; value=&quot;5&quot;/&gt;&lt;property id=&quot;20300&quot; value=&quot;Slide 78 - &amp;quot;Benefits of Test Bed Membership&amp;quot;&quot;/&gt;&lt;property id=&quot;20307&quot; value=&quot;925&quot;/&gt;&lt;/object&gt;&lt;object type=&quot;3&quot; unique_id=&quot;889879&quot;&gt;&lt;property id=&quot;20148&quot; value=&quot;5&quot;/&gt;&lt;property id=&quot;20300&quot; value=&quot;Slide 77 - &amp;quot;Challenges to Connected Vehicle Deployment&amp;quot;&quot;/&gt;&lt;property id=&quot;20307&quot; value=&quot;926&quot;/&gt;&lt;/object&gt;&lt;object type=&quot;3&quot; unique_id=&quot;889880&quot;&gt;&lt;property id=&quot;20148&quot; value=&quot;5&quot;/&gt;&lt;property id=&quot;20300&quot; value=&quot;Slide 80 - &amp;quot;Topic 4 Wrap-up&amp;quot;&quot;/&gt;&lt;property id=&quot;20307&quot; value=&quot;927&quot;/&gt;&lt;/object&gt;&lt;object type=&quot;3&quot; unique_id=&quot;889881&quot;&gt;&lt;property id=&quot;20148&quot; value=&quot;5&quot;/&gt;&lt;property id=&quot;20300&quot; value=&quot;Slide 81 - &amp;quot;Topic 5: Policy and Institutional Issues&amp;quot;&quot;/&gt;&lt;property id=&quot;20307&quot; value=&quot;928&quot;/&gt;&lt;/object&gt;&lt;object type=&quot;3&quot; unique_id=&quot;889882&quot;&gt;&lt;property id=&quot;20148&quot; value=&quot;5&quot;/&gt;&lt;property id=&quot;20300&quot; value=&quot;Slide 82 - &amp;quot;Topic 5: Policy and Institutional Issues&amp;quot;&quot;/&gt;&lt;property id=&quot;20307&quot; value=&quot;929&quot;/&gt;&lt;/object&gt;&lt;object type=&quot;3&quot; unique_id=&quot;889884&quot;&gt;&lt;property id=&quot;20148&quot; value=&quot;5&quot;/&gt;&lt;property id=&quot;20300&quot; value=&quot;Slide 1&quot;/&gt;&lt;property id=&quot;20307&quot; value=&quot;937&quot;/&gt;&lt;/object&gt;&lt;object type=&quot;3&quot; unique_id=&quot;889885&quot;&gt;&lt;property id=&quot;20148&quot; value=&quot;5&quot;/&gt;&lt;property id=&quot;20300&quot; value=&quot;Slide 2 - &amp;quot;Course Format&amp;quot;&quot;/&gt;&lt;property id=&quot;20307&quot; value=&quot;938&quot;/&gt;&lt;/object&gt;&lt;object type=&quot;3&quot; unique_id=&quot;889886&quot;&gt;&lt;property id=&quot;20148&quot; value=&quot;5&quot;/&gt;&lt;property id=&quot;20300&quot; value=&quot;Slide 3 - &amp;quot;Topic 1: Introduction to the Connected Vehicle Environment &amp;quot;&quot;/&gt;&lt;property id=&quot;20307&quot; value=&quot;939&quot;/&gt;&lt;/object&gt;&lt;object type=&quot;3&quot; unique_id=&quot;889887&quot;&gt;&lt;property id=&quot;20148&quot; value=&quot;5&quot;/&gt;&lt;property id=&quot;20300&quot; value=&quot;Slide 4 - &amp;quot;Topic 1: Introduction to the Connected Vehicle Environment &amp;quot;&quot;/&gt;&lt;property id=&quot;20307&quot; value=&quot;940&quot;/&gt;&lt;/object&gt;&lt;object type=&quot;3&quot; unique_id=&quot;889888&quot;&gt;&lt;property id=&quot;20148&quot; value=&quot;5&quot;/&gt;&lt;property id=&quot;20300&quot; value=&quot;Slide 5 - &amp;quot;NBC Nightly News&amp;quot;&quot;/&gt;&lt;property id=&quot;20307&quot; value=&quot;941&quot;/&gt;&lt;/object&gt;&lt;object type=&quot;3&quot; unique_id=&quot;889889&quot;&gt;&lt;property id=&quot;20148&quot; value=&quot;5&quot;/&gt;&lt;property id=&quot;20300&quot; value=&quot;Slide 6 - &amp;quot;NBC Nightly News Video Summary&amp;quot;&quot;/&gt;&lt;property id=&quot;20307&quot; value=&quot;942&quot;/&gt;&lt;/object&gt;&lt;object type=&quot;3&quot; unique_id=&quot;889892&quot;&gt;&lt;property id=&quot;20148&quot; value=&quot;5&quot;/&gt;&lt;property id=&quot;20300&quot; value=&quot;Slide 9 - &amp;quot;NHTSA Actions in 2014&amp;quot;&quot;/&gt;&lt;property id=&quot;20307&quot; value=&quot;945&quot;/&gt;&lt;/object&gt;&lt;object type=&quot;3&quot; unique_id=&quot;889893&quot;&gt;&lt;property id=&quot;20148&quot; value=&quot;5&quot;/&gt;&lt;property id=&quot;20300&quot; value=&quot;Slide 10 - &amp;quot;Let’s Recap&amp;quot;&quot;/&gt;&lt;property id=&quot;20307&quot; value=&quot;946&quot;/&gt;&lt;/object&gt;&lt;object type=&quot;3&quot; unique_id=&quot;889894&quot;&gt;&lt;property id=&quot;20148&quot; value=&quot;5&quot;/&gt;&lt;property id=&quot;20300&quot; value=&quot;Slide 11 - &amp;quot;Connected Vehicle Communications Technology&amp;quot;&quot;/&gt;&lt;property id=&quot;20307&quot; value=&quot;947&quot;/&gt;&lt;/object&gt;&lt;object type=&quot;3&quot; unique_id=&quot;889895&quot;&gt;&lt;property id=&quot;20148&quot; value=&quot;5&quot;/&gt;&lt;property id=&quot;20300&quot; value=&quot;Slide 12 - &amp;quot;DSRC Communications Technology: How It Works&amp;quot;&quot;/&gt;&lt;property id=&quot;20307&quot; value=&quot;948&quot;/&gt;&lt;/object&gt;&lt;object type=&quot;3&quot; unique_id=&quot;889896&quot;&gt;&lt;property id=&quot;20148&quot; value=&quot;5&quot;/&gt;&lt;property id=&quot;20300&quot; value=&quot;Slide 13 - &amp;quot;Connected Vehicle Communications Technology: Benefits and Challenges&amp;quot;&quot;/&gt;&lt;property id=&quot;20307&quot; value=&quot;949&quot;/&gt;&lt;/object&gt;&lt;object type=&quot;3&quot; unique_id=&quot;889897&quot;&gt;&lt;property id=&quot;20148&quot; value=&quot;5&quot;/&gt;&lt;property id=&quot;20300&quot; value=&quot;Slide 15 - &amp;quot;Topic 1 Wrap-up&amp;quot;&quot;/&gt;&lt;property id=&quot;20307&quot; value=&quot;950&quot;/&gt;&lt;/object&gt;&lt;object type=&quot;3&quot; unique_id=&quot;889898&quot;&gt;&lt;property id=&quot;20148&quot; value=&quot;5&quot;/&gt;&lt;property id=&quot;20300&quot; value=&quot;Slide 16 - &amp;quot;Topic 2: Connected Vehicle Applications&amp;quot;&quot;/&gt;&lt;property id=&quot;20307&quot; value=&quot;951&quot;/&gt;&lt;/object&gt;&lt;object type=&quot;3&quot; unique_id=&quot;889899&quot;&gt;&lt;property id=&quot;20148&quot; value=&quot;5&quot;/&gt;&lt;property id=&quot;20300&quot; value=&quot;Slide 17 - &amp;quot;Topic 2: Connected Vehicle Applications&amp;quot;&quot;/&gt;&lt;property id=&quot;20307&quot; value=&quot;952&quot;/&gt;&lt;/object&gt;&lt;object type=&quot;3&quot; unique_id=&quot;889900&quot;&gt;&lt;property id=&quot;20148&quot; value=&quot;5&quot;/&gt;&lt;property id=&quot;20300&quot; value=&quot;Slide 18 - &amp;quot;Connected Vehicle Applications&amp;quot;&quot;/&gt;&lt;property id=&quot;20307&quot; value=&quot;953&quot;/&gt;&lt;/object&gt;&lt;object type=&quot;3&quot; unique_id=&quot;889901&quot;&gt;&lt;property id=&quot;20148&quot; value=&quot;5&quot;/&gt;&lt;property id=&quot;20300&quot; value=&quot;Slide 19 - &amp;quot;Connected Vehicle Applications: Safety&amp;quot;&quot;/&gt;&lt;property id=&quot;20307&quot; value=&quot;954&quot;/&gt;&lt;/object&gt;&lt;object type=&quot;3&quot; unique_id=&quot;889902&quot;&gt;&lt;property id=&quot;20148&quot; value=&quot;5&quot;/&gt;&lt;property id=&quot;20300&quot; value=&quot;Slide 20 - &amp;quot;Safety Applications: V2V&amp;quot;&quot;/&gt;&lt;property id=&quot;20307&quot; value=&quot;955&quot;/&gt;&lt;/object&gt;&lt;object type=&quot;3&quot; unique_id=&quot;889903&quot;&gt;&lt;property id=&quot;20148&quot; value=&quot;5&quot;/&gt;&lt;property id=&quot;20300&quot; value=&quot;Slide 21 - &amp;quot;Safety Applications: V2V Scenario&amp;quot;&quot;/&gt;&lt;property id=&quot;20307&quot; value=&quot;956&quot;/&gt;&lt;/object&gt;&lt;object type=&quot;3&quot; unique_id=&quot;889904&quot;&gt;&lt;property id=&quot;20148&quot; value=&quot;5&quot;/&gt;&lt;property id=&quot;20300&quot; value=&quot;Slide 22 - &amp;quot;Safety Applications: V2I&amp;quot;&quot;/&gt;&lt;property id=&quot;20307&quot; value=&quot;957&quot;/&gt;&lt;/object&gt;&lt;object type=&quot;3&quot; unique_id=&quot;889905&quot;&gt;&lt;property id=&quot;20148&quot; value=&quot;5&quot;/&gt;&lt;property id=&quot;20300&quot; value=&quot;Slide 23 - &amp;quot;Safety Applications: V2I Scenario&amp;quot;&quot;/&gt;&lt;property id=&quot;20307&quot; value=&quot;958&quot;/&gt;&lt;/object&gt;&lt;object type=&quot;3&quot; unique_id=&quot;889906&quot;&gt;&lt;property id=&quot;20148&quot; value=&quot;5&quot;/&gt;&lt;property id=&quot;20300&quot; value=&quot;Slide 24 - &amp;quot;Connected Vehicle Applications: Mobility&amp;quot;&quot;/&gt;&lt;property id=&quot;20307&quot; value=&quot;959&quot;/&gt;&lt;/object&gt;&lt;object type=&quot;3&quot; unique_id=&quot;889908&quot;&gt;&lt;property id=&quot;20148&quot; value=&quot;5&quot;/&gt;&lt;property id=&quot;20300&quot; value=&quot;Slide 28 - &amp;quot;Dynamic Mobility Applications: Scenario&amp;quot;&quot;/&gt;&lt;property id=&quot;20307&quot; value=&quot;961&quot;/&gt;&lt;/object&gt;&lt;object type=&quot;3&quot; unique_id=&quot;889909&quot;&gt;&lt;property id=&quot;20148&quot; value=&quot;5&quot;/&gt;&lt;property id=&quot;20300&quot; value=&quot;Slide 29 - &amp;quot;Connected Vehicle Applications: Environment&amp;quot;&quot;/&gt;&lt;property id=&quot;20307&quot; value=&quot;962&quot;/&gt;&lt;/object&gt;&lt;object type=&quot;3&quot; unique_id=&quot;889912&quot;&gt;&lt;property id=&quot;20148&quot; value=&quot;5&quot;/&gt;&lt;property id=&quot;20300&quot; value=&quot;Slide 33 - &amp;quot;Environment Applications: AERIS Scenario&amp;quot;&quot;/&gt;&lt;property id=&quot;20307&quot; value=&quot;965&quot;/&gt;&lt;/object&gt;&lt;object type=&quot;3&quot; unique_id=&quot;889913&quot;&gt;&lt;property id=&quot;20148&quot; value=&quot;5&quot;/&gt;&lt;property id=&quot;20300&quot; value=&quot;Slide 34 - &amp;quot;Connected Vehicle Applications: Environment&amp;quot;&quot;/&gt;&lt;property id=&quot;20307&quot; value=&quot;966&quot;/&gt;&lt;/object&gt;&lt;object type=&quot;3&quot; unique_id=&quot;889915&quot;&gt;&lt;property id=&quot;20148&quot; value=&quot;5&quot;/&gt;&lt;property id=&quot;20300&quot; value=&quot;Slide 36 - &amp;quot;Environment Applications: Road Weather Scenario&amp;quot;&quot;/&gt;&lt;property id=&quot;20307&quot; value=&quot;968&quot;/&gt;&lt;/object&gt;&lt;object type=&quot;3&quot; unique_id=&quot;889916&quot;&gt;&lt;property id=&quot;20148&quot; value=&quot;5&quot;/&gt;&lt;property id=&quot;20300&quot; value=&quot;Slide 37 - &amp;quot;Let’s Recap&amp;quot;&quot;/&gt;&lt;property id=&quot;20307&quot; value=&quot;969&quot;/&gt;&lt;/object&gt;&lt;object type=&quot;3&quot; unique_id=&quot;889917&quot;&gt;&lt;property id=&quot;20148&quot; value=&quot;5&quot;/&gt;&lt;property id=&quot;20300&quot; value=&quot;Slide 38 - &amp;quot;Activity&amp;quot;&quot;/&gt;&lt;property id=&quot;20307&quot; value=&quot;970&quot;/&gt;&lt;/object&gt;&lt;object type=&quot;3&quot; unique_id=&quot;889918&quot;&gt;&lt;property id=&quot;20148&quot; value=&quot;5&quot;/&gt;&lt;property id=&quot;20300&quot; value=&quot;Slide 39 - &amp;quot;Topic 2 Wrap-up&amp;quot;&quot;/&gt;&lt;property id=&quot;20307&quot; value=&quot;971&quot;/&gt;&lt;/object&gt;&lt;object type=&quot;3&quot; unique_id=&quot;889919&quot;&gt;&lt;property id=&quot;20148&quot; value=&quot;5&quot;/&gt;&lt;property id=&quot;20300&quot; value=&quot;Slide 86 - &amp;quot;Security Challenges&amp;quot;&quot;/&gt;&lt;property id=&quot;20307&quot; value=&quot;930&quot;/&gt;&lt;/object&gt;&lt;object type=&quot;3&quot; unique_id=&quot;889920&quot;&gt;&lt;property id=&quot;20148&quot; value=&quot;5&quot;/&gt;&lt;property id=&quot;20300&quot; value=&quot;Slide 87 - &amp;quot;Privacy Challenges&amp;quot;&quot;/&gt;&lt;property id=&quot;20307&quot; value=&quot;931&quot;/&gt;&lt;/object&gt;&lt;object type=&quot;3&quot; unique_id=&quot;889921&quot;&gt;&lt;property id=&quot;20148&quot; value=&quot;5&quot;/&gt;&lt;property id=&quot;20300&quot; value=&quot;Slide 88 - &amp;quot;Let’s Recap&amp;quot;&quot;/&gt;&lt;property id=&quot;20307&quot; value=&quot;932&quot;/&gt;&lt;/object&gt;&lt;object type=&quot;3&quot; unique_id=&quot;889922&quot;&gt;&lt;property id=&quot;20148&quot; value=&quot;5&quot;/&gt;&lt;property id=&quot;20300&quot; value=&quot;Slide 89 - &amp;quot;Stakeholder Involvement Is Critical&amp;quot;&quot;/&gt;&lt;property id=&quot;20307&quot; value=&quot;933&quot;/&gt;&lt;/object&gt;&lt;object type=&quot;3&quot; unique_id=&quot;889923&quot;&gt;&lt;property id=&quot;20148&quot; value=&quot;5&quot;/&gt;&lt;property id=&quot;20300&quot; value=&quot;Slide 91 - &amp;quot;Exploratory Research—Vehicle Automation&amp;quot;&quot;/&gt;&lt;property id=&quot;20307&quot; value=&quot;934&quot;/&gt;&lt;/object&gt;&lt;object type=&quot;3&quot; unique_id=&quot;889924&quot;&gt;&lt;property id=&quot;20148&quot; value=&quot;5&quot;/&gt;&lt;property id=&quot;20300&quot; value=&quot;Slide 92 - &amp;quot;Topic 5 Wrap-up&amp;quot;&quot;/&gt;&lt;property id=&quot;20307&quot; value=&quot;935&quot;/&gt;&lt;/object&gt;&lt;object type=&quot;3&quot; unique_id=&quot;889925&quot;&gt;&lt;property id=&quot;20148&quot; value=&quot;5&quot;/&gt;&lt;property id=&quot;20300&quot; value=&quot;Slide 93 - &amp;quot;Course Wrap-up&amp;quot;&quot;/&gt;&lt;property id=&quot;20307&quot; value=&quot;936&quot;/&gt;&lt;/object&gt;&lt;object type=&quot;3&quot; unique_id=&quot;889928&quot;&gt;&lt;property id=&quot;20148&quot; value=&quot;5&quot;/&gt;&lt;property id=&quot;20300&quot; value=&quot;Slide 30 - &amp;quot;Environment Applications: AERIS&amp;quot;&quot;/&gt;&lt;property id=&quot;20307&quot; value=&quot;976&quot;/&gt;&lt;/object&gt;&lt;object type=&quot;3&quot; unique_id=&quot;889930&quot;&gt;&lt;property id=&quot;20148&quot; value=&quot;5&quot;/&gt;&lt;property id=&quot;20300&quot; value=&quot;Slide 40 - &amp;quot;Topic 3: Research Toward Implementation&amp;quot;&quot;/&gt;&lt;property id=&quot;20307&quot; value=&quot;978&quot;/&gt;&lt;/object&gt;&lt;object type=&quot;3&quot; unique_id=&quot;889931&quot;&gt;&lt;property id=&quot;20148&quot; value=&quot;5&quot;/&gt;&lt;property id=&quot;20300&quot; value=&quot;Slide 41 - &amp;quot;Topic 3: Research Toward Implementation&amp;quot;&quot;/&gt;&lt;property id=&quot;20307&quot; value=&quot;979&quot;/&gt;&lt;/object&gt;&lt;object type=&quot;3&quot; unique_id=&quot;889932&quot;&gt;&lt;property id=&quot;20148&quot; value=&quot;5&quot;/&gt;&lt;property id=&quot;20300&quot; value=&quot;Slide 42 - &amp;quot;Connected Vehicle Research Components&amp;quot;&quot;/&gt;&lt;property id=&quot;20307&quot; value=&quot;980&quot;/&gt;&lt;/object&gt;&lt;object type=&quot;3&quot; unique_id=&quot;889933&quot;&gt;&lt;property id=&quot;20148&quot; value=&quot;5&quot;/&gt;&lt;property id=&quot;20300&quot; value=&quot;Slide 43 - &amp;quot;Connected Vehicle Research: Application Component&amp;quot;&quot;/&gt;&lt;property id=&quot;20307&quot; value=&quot;981&quot;/&gt;&lt;/object&gt;&lt;object type=&quot;3&quot; unique_id=&quot;889934&quot;&gt;&lt;property id=&quot;20148&quot; value=&quot;5&quot;/&gt;&lt;property id=&quot;20300&quot; value=&quot;Slide 44 - &amp;quot;Connected Vehicle Research: Technology Component&amp;quot;&quot;/&gt;&lt;property id=&quot;20307&quot; value=&quot;982&quot;/&gt;&lt;/object&gt;&lt;object type=&quot;3&quot; unique_id=&quot;889935&quot;&gt;&lt;property id=&quot;20148&quot; value=&quot;5&quot;/&gt;&lt;property id=&quot;20300&quot; value=&quot;Slide 45 - &amp;quot;Connected Vehicle Research: Policy and Institutional Issues Component&amp;quot;&quot;/&gt;&lt;property id=&quot;20307&quot; value=&quot;983&quot;/&gt;&lt;/object&gt;&lt;object type=&quot;3&quot; unique_id=&quot;889936&quot;&gt;&lt;property id=&quot;20148&quot; value=&quot;5&quot;/&gt;&lt;property id=&quot;20300&quot; value=&quot;Slide 46 - &amp;quot;Let’s Recap&amp;quot;&quot;/&gt;&lt;property id=&quot;20307&quot; value=&quot;984&quot;/&gt;&lt;/object&gt;&lt;object type=&quot;3&quot; unique_id=&quot;889937&quot;&gt;&lt;property id=&quot;20148&quot; value=&quot;5&quot;/&gt;&lt;property id=&quot;20300&quot; value=&quot;Slide 47 - &amp;quot;Enabling Technologies&amp;quot;&quot;/&gt;&lt;property id=&quot;20307&quot; value=&quot;985&quot;/&gt;&lt;/object&gt;&lt;object type=&quot;3&quot; unique_id=&quot;889938&quot;&gt;&lt;property id=&quot;20148&quot; value=&quot;5&quot;/&gt;&lt;property id=&quot;20300&quot; value=&quot;Slide 48 - &amp;quot;Role of Equipment in Connected Vehicles&amp;quot;&quot;/&gt;&lt;property id=&quot;20307&quot; value=&quot;986&quot;/&gt;&lt;/object&gt;&lt;object type=&quot;3&quot; unique_id=&quot;889939&quot;&gt;&lt;property id=&quot;20148&quot; value=&quot;5&quot;/&gt;&lt;property id=&quot;20300&quot; value=&quot;Slide 49 - &amp;quot;Role of Data in Connected Vehicles&amp;quot;&quot;/&gt;&lt;property id=&quot;20307&quot; value=&quot;987&quot;/&gt;&lt;/object&gt;&lt;object type=&quot;3&quot; unique_id=&quot;889940&quot;&gt;&lt;property id=&quot;20148&quot; value=&quot;5&quot;/&gt;&lt;property id=&quot;20300&quot; value=&quot;Slide 50 - &amp;quot;Role of Standards in Connected Vehicles&amp;quot;&quot;/&gt;&lt;property id=&quot;20307&quot; value=&quot;988&quot;/&gt;&lt;/object&gt;&lt;object type=&quot;3&quot; unique_id=&quot;889941&quot;&gt;&lt;property id=&quot;20148&quot; value=&quot;5&quot;/&gt;&lt;property id=&quot;20300&quot; value=&quot;Slide 51 - &amp;quot;V2I Reference Implementation&amp;quot;&quot;/&gt;&lt;property id=&quot;20307&quot; value=&quot;989&quot;/&gt;&lt;/object&gt;&lt;object type=&quot;3&quot; unique_id=&quot;889942&quot;&gt;&lt;property id=&quot;20148&quot; value=&quot;5&quot;/&gt;&lt;property id=&quot;20300&quot; value=&quot;Slide 52 - &amp;quot;Let’s Recap&amp;quot;&quot;/&gt;&lt;property id=&quot;20307&quot; value=&quot;990&quot;/&gt;&lt;/object&gt;&lt;object type=&quot;3&quot; unique_id=&quot;889943&quot;&gt;&lt;property id=&quot;20148&quot; value=&quot;5&quot;/&gt;&lt;property id=&quot;20300&quot; value=&quot;Slide 53 - &amp;quot;Connected Vehicle Reference Implementation Architecture (CVRIA) Background and Purpose&amp;quot;&quot;/&gt;&lt;property id=&quot;20307&quot; value=&quot;992&quot;/&gt;&lt;/object&gt;&lt;object type=&quot;3&quot; unique_id=&quot;889944&quot;&gt;&lt;property id=&quot;20148&quot; value=&quot;5&quot;/&gt;&lt;property id=&quot;20300&quot; value=&quot;Slide 54 - &amp;quot;CVRIA Includes Multiple Views&amp;quot;&quot;/&gt;&lt;property id=&quot;20307&quot; value=&quot;993&quot;/&gt;&lt;/object&gt;&lt;object type=&quot;3&quot; unique_id=&quot;889945&quot;&gt;&lt;property id=&quot;20148&quot; value=&quot;5&quot;/&gt;&lt;property id=&quot;20300&quot; value=&quot;Slide 55 - &amp;quot;Centers / Back-office Physical Objects&amp;quot;&quot;/&gt;&lt;property id=&quot;20307&quot; value=&quot;995&quot;/&gt;&lt;/object&gt;&lt;object type=&quot;3&quot; unique_id=&quot;889946&quot;&gt;&lt;property id=&quot;20148&quot; value=&quot;5&quot;/&gt;&lt;property id=&quot;20300&quot; value=&quot;Slide 56 - &amp;quot;Field (13 Physical Objects)&amp;quot;&quot;/&gt;&lt;property id=&quot;20307&quot; value=&quot;996&quot;/&gt;&lt;/object&gt;&lt;object type=&quot;3&quot; unique_id=&quot;889947&quot;&gt;&lt;property id=&quot;20148&quot; value=&quot;5&quot;/&gt;&lt;property id=&quot;20300&quot; value=&quot;Slide 57 - &amp;quot;Vehicles (19 Physical Objects)&amp;quot;&quot;/&gt;&lt;property id=&quot;20307&quot; value=&quot;997&quot;/&gt;&lt;/object&gt;&lt;object type=&quot;3&quot; unique_id=&quot;889948&quot;&gt;&lt;property id=&quot;20148&quot; value=&quot;5&quot;/&gt;&lt;property id=&quot;20300&quot; value=&quot;Slide 58 - &amp;quot;Travelers (7 Physical Objects)&amp;quot;&quot;/&gt;&lt;property id=&quot;20307&quot; value=&quot;998&quot;/&gt;&lt;/object&gt;&lt;object type=&quot;3&quot; unique_id=&quot;889949&quot;&gt;&lt;property id=&quot;20148&quot; value=&quot;5&quot;/&gt;&lt;property id=&quot;20300&quot; value=&quot;Slide 59 - &amp;quot;Connected Vehicle Supporting Services&amp;quot;&quot;/&gt;&lt;property id=&quot;20307&quot; value=&quot;999&quot;/&gt;&lt;/object&gt;&lt;object type=&quot;3&quot; unique_id=&quot;889950&quot;&gt;&lt;property id=&quot;20148&quot; value=&quot;5&quot;/&gt;&lt;property id=&quot;20300&quot; value=&quot;Slide 60 - &amp;quot;Small Group Activity&amp;quot;&quot;/&gt;&lt;property id=&quot;20307&quot; value=&quot;1000&quot;/&gt;&lt;/object&gt;&lt;object type=&quot;3&quot; unique_id=&quot;889951&quot;&gt;&lt;property id=&quot;20148&quot; value=&quot;5&quot;/&gt;&lt;property id=&quot;20300&quot; value=&quot;Slide 63 - &amp;quot;Topic 3 Wrap-up&amp;quot;&quot;/&gt;&lt;property id=&quot;20307&quot; value=&quot;1001&quot;/&gt;&lt;/object&gt;&lt;object type=&quot;3&quot; unique_id=&quot;889952&quot;&gt;&lt;property id=&quot;20148&quot; value=&quot;5&quot;/&gt;&lt;property id=&quot;20300&quot; value=&quot;Slide 69 - &amp;quot;Southeast Michigan Test Bed—2014&amp;quot;&quot;/&gt;&lt;property id=&quot;20307&quot; value=&quot;973&quot;/&gt;&lt;/object&gt;&lt;object type=&quot;3&quot; unique_id=&quot;889953&quot;&gt;&lt;property id=&quot;20148&quot; value=&quot;5&quot;/&gt;&lt;property id=&quot;20300&quot; value=&quot;Slide 72 - &amp;quot;Path to Deployment&amp;quot;&quot;/&gt;&lt;property id=&quot;20307&quot; value=&quot;977&quot;/&gt;&lt;/object&gt;&lt;object type=&quot;3&quot; unique_id=&quot;889954&quot;&gt;&lt;property id=&quot;20148&quot; value=&quot;5&quot;/&gt;&lt;property id=&quot;20300&quot; value=&quot;Slide 84 - &amp;quot;Case Study: Fairfax County, Virginia&amp;quot;&quot;/&gt;&lt;property id=&quot;20307&quot; value=&quot;1002&quot;/&gt;&lt;/object&gt;&lt;object type=&quot;3&quot; unique_id=&quot;889955&quot;&gt;&lt;property id=&quot;20148&quot; value=&quot;5&quot;/&gt;&lt;property id=&quot;20300&quot; value=&quot;Slide 85 - &amp;quot;Case Study Analysis: Fairfax County, Virginia&amp;quot;&quot;/&gt;&lt;property id=&quot;20307&quot; value=&quot;1003&quot;/&gt;&lt;/object&gt;&lt;object type=&quot;3&quot; unique_id=&quot;889956&quot;&gt;&lt;property id=&quot;20148&quot; value=&quot;5&quot;/&gt;&lt;property id=&quot;20300&quot; value=&quot;Slide 83 - &amp;quot;NCHRP 03-101: Costs and Benefits of Public Sector Connected Vehicle Deployment&amp;quot;&quot;/&gt;&lt;property id=&quot;20307&quot; value=&quot;1004&quot;/&gt;&lt;/object&gt;&lt;object type=&quot;3&quot; unique_id=&quot;889957&quot;&gt;&lt;property id=&quot;20148&quot; value=&quot;5&quot;/&gt;&lt;property id=&quot;20300&quot; value=&quot;Slide 74 - &amp;quot;AASHTO Connected Vehicle Field Infrastructure Footprint Analysis&amp;quot;&quot;/&gt;&lt;property id=&quot;20307&quot; value=&quot;974&quot;/&gt;&lt;/object&gt;&lt;object type=&quot;3&quot; unique_id=&quot;889958&quot;&gt;&lt;property id=&quot;20148&quot; value=&quot;5&quot;/&gt;&lt;property id=&quot;20300&quot; value=&quot;Slide 90 - &amp;quot;FHWA Guidance on Infrastructure  Implementation 2015 &amp;quot;&quot;/&gt;&lt;property id=&quot;20307&quot; value=&quot;1005&quot;/&gt;&lt;/object&gt;&lt;object type=&quot;3&quot; unique_id=&quot;889960&quot;&gt;&lt;property id=&quot;20148&quot; value=&quot;5&quot;/&gt;&lt;property id=&quot;20300&quot; value=&quot;Slide 14 - &amp;quot;Connected Vehicle Communications Technology: Benefits and Challenges (continued)&amp;quot;&quot;/&gt;&lt;property id=&quot;20307&quot; value=&quot;1007&quot;/&gt;&lt;/object&gt;&lt;object type=&quot;3&quot; unique_id=&quot;889962&quot;&gt;&lt;property id=&quot;20148&quot; value=&quot;5&quot;/&gt;&lt;property id=&quot;20300&quot; value=&quot;Slide 31 - &amp;quot;Environment Applications: AERIS&amp;quot;&quot;/&gt;&lt;property id=&quot;20307&quot; value=&quot;1009&quot;/&gt;&lt;/object&gt;&lt;object type=&quot;3&quot; unique_id=&quot;889963&quot;&gt;&lt;property id=&quot;20148&quot; value=&quot;5&quot;/&gt;&lt;property id=&quot;20300&quot; value=&quot;Slide 32 - &amp;quot;Environment Applications: AERIS&amp;quot;&quot;/&gt;&lt;property id=&quot;20307&quot; value=&quot;1010&quot;/&gt;&lt;/object&gt;&lt;object type=&quot;3&quot; unique_id=&quot;889964&quot;&gt;&lt;property id=&quot;20148&quot; value=&quot;5&quot;/&gt;&lt;property id=&quot;20300&quot; value=&quot;Slide 62 - &amp;quot;Research Data Exchange&amp;quot;&quot;/&gt;&lt;property id=&quot;20307&quot; value=&quot;1011&quot;/&gt;&lt;/object&gt;&lt;object type=&quot;3&quot; unique_id=&quot;889965&quot;&gt;&lt;property id=&quot;20148&quot; value=&quot;5&quot;/&gt;&lt;property id=&quot;20300&quot; value=&quot;Slide 61 - &amp;quot;Small Group Activity&amp;quot;&quot;/&gt;&lt;property id=&quot;20307&quot; value=&quot;1012&quot;/&gt;&lt;/object&gt;&lt;object type=&quot;3&quot; unique_id=&quot;889966&quot;&gt;&lt;property id=&quot;20148&quot; value=&quot;5&quot;/&gt;&lt;property id=&quot;20300&quot; value=&quot;Slide 70 - &amp;quot;USDOT Connected Vehicle PlugFest&amp;quot;&quot;/&gt;&lt;property id=&quot;20307&quot; value=&quot;1006&quot;/&gt;&lt;/object&gt;&lt;object type=&quot;3&quot; unique_id=&quot;916788&quot;&gt;&lt;property id=&quot;20148&quot; value=&quot;5&quot;/&gt;&lt;property id=&quot;20300&quot; value=&quot;Slide 7 - &amp;quot;Transportation Challenges&amp;quot;&quot;/&gt;&lt;property id=&quot;20307&quot; value=&quot;1013&quot;/&gt;&lt;/object&gt;&lt;object type=&quot;3&quot; unique_id=&quot;916789&quot;&gt;&lt;property id=&quot;20148&quot; value=&quot;5&quot;/&gt;&lt;property id=&quot;20300&quot; value=&quot;Slide 8 - &amp;quot;Fully Connected Vehicles&amp;quot;&quot;/&gt;&lt;property id=&quot;20307&quot; value=&quot;1014&quot;/&gt;&lt;/object&gt;&lt;object type=&quot;3&quot; unique_id=&quot;916791&quot;&gt;&lt;property id=&quot;20148&quot; value=&quot;5&quot;/&gt;&lt;property id=&quot;20300&quot; value=&quot;Slide 25 - &amp;quot;Dynamic Mobility Applications&amp;quot;&quot;/&gt;&lt;property id=&quot;20307&quot; value=&quot;1015&quot;/&gt;&lt;/object&gt;&lt;object type=&quot;3&quot; unique_id=&quot;916792&quot;&gt;&lt;property id=&quot;20148&quot; value=&quot;5&quot;/&gt;&lt;property id=&quot;20300&quot; value=&quot;Slide 26 - &amp;quot;Dynamic Mobility Applications&amp;quot;&quot;/&gt;&lt;property id=&quot;20307&quot; value=&quot;1016&quot;/&gt;&lt;/object&gt;&lt;object type=&quot;3&quot; unique_id=&quot;916793&quot;&gt;&lt;property id=&quot;20148&quot; value=&quot;5&quot;/&gt;&lt;property id=&quot;20300&quot; value=&quot;Slide 27 - &amp;quot;Dynamic Mobility Applications&amp;quot;&quot;/&gt;&lt;property id=&quot;20307&quot; value=&quot;1017&quot;/&gt;&lt;/object&gt;&lt;object type=&quot;3&quot; unique_id=&quot;916794&quot;&gt;&lt;property id=&quot;20148&quot; value=&quot;5&quot;/&gt;&lt;property id=&quot;20300&quot; value=&quot;Slide 35 - &amp;quot;Environment Applications: Road Weather&amp;quot;&quot;/&gt;&lt;property id=&quot;20307&quot; value=&quot;1018&quot;/&gt;&lt;/object&gt;&lt;object type=&quot;3&quot; unique_id=&quot;916795&quot;&gt;&lt;property id=&quot;20148&quot; value=&quot;5&quot;/&gt;&lt;property id=&quot;20300&quot; value=&quot;Slide 75 - &amp;quot;Connected Vehicle Pilot Deployments&amp;quot;&quot;/&gt;&lt;property id=&quot;20307&quot; value=&quot;1019&quot;/&gt;&lt;/object&gt;&lt;/object&gt;&lt;object type=&quot;8&quot; unique_id=&quot;10064&quot;&gt;&lt;/object&gt;&lt;/object&gt;&lt;/database&gt;"/>
  <p:tag name="ISPRING_RESOURCE_PATHS_HASH_2" val="47cbce507054a86e6d9c9dd2353996768792190"/>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2_RITA Pincus-Bunch presentation IBEC 05 r2">
  <a:themeElements>
    <a:clrScheme name="Custom 1">
      <a:dk1>
        <a:srgbClr val="000000"/>
      </a:dk1>
      <a:lt1>
        <a:srgbClr val="FFFFFF"/>
      </a:lt1>
      <a:dk2>
        <a:srgbClr val="7F7F7F"/>
      </a:dk2>
      <a:lt2>
        <a:srgbClr val="FFFFFF"/>
      </a:lt2>
      <a:accent1>
        <a:srgbClr val="E16A20"/>
      </a:accent1>
      <a:accent2>
        <a:srgbClr val="E19920"/>
      </a:accent2>
      <a:accent3>
        <a:srgbClr val="205194"/>
      </a:accent3>
      <a:accent4>
        <a:srgbClr val="159175"/>
      </a:accent4>
      <a:accent5>
        <a:srgbClr val="D51E3B"/>
      </a:accent5>
      <a:accent6>
        <a:srgbClr val="48C01B"/>
      </a:accent6>
      <a:hlink>
        <a:srgbClr val="002D84"/>
      </a:hlink>
      <a:folHlink>
        <a:srgbClr val="003D7D"/>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defTabSz="914400" rtl="0" eaLnBrk="1" fontAlgn="base" latinLnBrk="0" hangingPunct="1">
          <a:lnSpc>
            <a:spcPct val="100000"/>
          </a:lnSpc>
          <a:spcBef>
            <a:spcPct val="0"/>
          </a:spcBef>
          <a:spcAft>
            <a:spcPct val="0"/>
          </a:spcAft>
          <a:buClrTx/>
          <a:buSzTx/>
          <a:buFontTx/>
          <a:buNone/>
          <a:tabLst/>
          <a:defRPr dirty="0" smtClean="0">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ITA Pincus-Bunch presentation IBEC 05 r2">
  <a:themeElements>
    <a:clrScheme name="PPT Template">
      <a:dk1>
        <a:srgbClr val="000000"/>
      </a:dk1>
      <a:lt1>
        <a:srgbClr val="FFFFFF"/>
      </a:lt1>
      <a:dk2>
        <a:srgbClr val="7F7F7F"/>
      </a:dk2>
      <a:lt2>
        <a:srgbClr val="FFFFFF"/>
      </a:lt2>
      <a:accent1>
        <a:srgbClr val="E16A20"/>
      </a:accent1>
      <a:accent2>
        <a:srgbClr val="E19920"/>
      </a:accent2>
      <a:accent3>
        <a:srgbClr val="205194"/>
      </a:accent3>
      <a:accent4>
        <a:srgbClr val="159175"/>
      </a:accent4>
      <a:accent5>
        <a:srgbClr val="D51E3B"/>
      </a:accent5>
      <a:accent6>
        <a:srgbClr val="48C01B"/>
      </a:accent6>
      <a:hlink>
        <a:srgbClr val="65B0FF"/>
      </a:hlink>
      <a:folHlink>
        <a:srgbClr val="003D7D"/>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defTabSz="914400" rtl="0" eaLnBrk="1" fontAlgn="base" latinLnBrk="0" hangingPunct="1">
          <a:lnSpc>
            <a:spcPct val="100000"/>
          </a:lnSpc>
          <a:spcBef>
            <a:spcPct val="0"/>
          </a:spcBef>
          <a:spcAft>
            <a:spcPct val="0"/>
          </a:spcAft>
          <a:buClrTx/>
          <a:buSzTx/>
          <a:buFontTx/>
          <a:buNone/>
          <a:tabLst/>
          <a:defRPr dirty="0" smtClean="0">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8703FB8B370645BB2983C490589D2D" ma:contentTypeVersion="0" ma:contentTypeDescription="Create a new document." ma:contentTypeScope="" ma:versionID="ee5b7b1cc03889abdc4d6b0b3d9f4c26">
  <xsd:schema xmlns:xsd="http://www.w3.org/2001/XMLSchema" xmlns:xs="http://www.w3.org/2001/XMLSchema" xmlns:p="http://schemas.microsoft.com/office/2006/metadata/properties" targetNamespace="http://schemas.microsoft.com/office/2006/metadata/properties" ma:root="true" ma:fieldsID="edcfe7aba00f2d1c7eec7339c8e90d9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4E9FBD-86F9-4DCB-85D4-20DE74377EFA}">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2A598EE-D1BA-4296-AFE0-709C06B8E8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12EE20B-CB79-46C9-8399-A9E4A73E00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2685</Words>
  <Application>Microsoft Office PowerPoint</Application>
  <PresentationFormat>On-screen Show (4:3)</PresentationFormat>
  <Paragraphs>415</Paragraphs>
  <Slides>29</Slides>
  <Notes>22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29</vt:i4>
      </vt:variant>
    </vt:vector>
  </HeadingPairs>
  <TitlesOfParts>
    <vt:vector size="43" baseType="lpstr">
      <vt:lpstr>Arial Unicode MS</vt:lpstr>
      <vt:lpstr>ＭＳ Ｐゴシック</vt:lpstr>
      <vt:lpstr>ＭＳ Ｐゴシック</vt:lpstr>
      <vt:lpstr>Arial</vt:lpstr>
      <vt:lpstr>Arial (Body)</vt:lpstr>
      <vt:lpstr>Arial Black</vt:lpstr>
      <vt:lpstr>Calibri</vt:lpstr>
      <vt:lpstr>Tahoma</vt:lpstr>
      <vt:lpstr>Times New Roman</vt:lpstr>
      <vt:lpstr>Wingdings</vt:lpstr>
      <vt:lpstr>2_RITA Pincus-Bunch presentation IBEC 05 r2</vt:lpstr>
      <vt:lpstr>1_RITA Pincus-Bunch presentation IBEC 05 r2</vt:lpstr>
      <vt:lpstr>Custom Design</vt:lpstr>
      <vt:lpstr>8_RITA_Template_rev_2</vt:lpstr>
      <vt:lpstr>PowerPoint Presentation</vt:lpstr>
      <vt:lpstr>Welcome</vt:lpstr>
      <vt:lpstr>Definition of Terms</vt:lpstr>
      <vt:lpstr>Definition of Terms, Cont.</vt:lpstr>
      <vt:lpstr>Agenda for the session</vt:lpstr>
      <vt:lpstr>Uniform Implementations </vt:lpstr>
      <vt:lpstr>PowerPoint Presentation</vt:lpstr>
      <vt:lpstr>A Variety of Communication Media, Data Needs</vt:lpstr>
      <vt:lpstr>Unified Implementation of the CVRIA</vt:lpstr>
      <vt:lpstr>PowerPoint Presentation</vt:lpstr>
      <vt:lpstr>Common Understanding</vt:lpstr>
      <vt:lpstr>Geographic Reference in data units</vt:lpstr>
      <vt:lpstr>PowerPoint Presentation</vt:lpstr>
      <vt:lpstr>PowerPoint Presentation</vt:lpstr>
      <vt:lpstr>PowerPoint Presentation</vt:lpstr>
      <vt:lpstr>PowerPoint Presentation</vt:lpstr>
      <vt:lpstr>PowerPoint Presentation</vt:lpstr>
      <vt:lpstr>Base Standards</vt:lpstr>
      <vt:lpstr>Interface Specifications and Profiles</vt:lpstr>
      <vt:lpstr>Certification Operating Council Specifications</vt:lpstr>
      <vt:lpstr>Other Specifications</vt:lpstr>
      <vt:lpstr>Goals For Certification</vt:lpstr>
      <vt:lpstr>How CV Pilots can use Certification Services</vt:lpstr>
      <vt:lpstr>Pre-requisites for Device Certification</vt:lpstr>
      <vt:lpstr>What to expect from a certification service:</vt:lpstr>
      <vt:lpstr>Scope of Development in Current Work</vt:lpstr>
      <vt:lpstr>Common Certification Modules Coverage of RSU 4.0</vt:lpstr>
      <vt:lpstr>Steps Toward RSU 4.X Testing</vt:lpstr>
      <vt:lpstr>Questions to be addressed for CV Pilots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cp:revision>
  <dcterms:created xsi:type="dcterms:W3CDTF">2014-03-11T17:20:28Z</dcterms:created>
  <dcterms:modified xsi:type="dcterms:W3CDTF">2015-12-14T15:54:16Z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0x010100668703FB8B370645BB2983C490589D2D</vt:lpwstr>
  </property>
</Properties>
</file>